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3099" r:id="rId3"/>
    <p:sldId id="3130" r:id="rId4"/>
    <p:sldId id="3131" r:id="rId5"/>
    <p:sldId id="3129" r:id="rId6"/>
    <p:sldId id="3132" r:id="rId7"/>
    <p:sldId id="3133" r:id="rId8"/>
    <p:sldId id="3135" r:id="rId9"/>
    <p:sldId id="3101" r:id="rId10"/>
    <p:sldId id="3134" r:id="rId11"/>
    <p:sldId id="3147" r:id="rId12"/>
    <p:sldId id="3136" r:id="rId13"/>
    <p:sldId id="3140" r:id="rId14"/>
    <p:sldId id="3139" r:id="rId15"/>
    <p:sldId id="3137" r:id="rId16"/>
    <p:sldId id="3138" r:id="rId17"/>
    <p:sldId id="3141" r:id="rId18"/>
    <p:sldId id="3142" r:id="rId19"/>
    <p:sldId id="3143" r:id="rId20"/>
    <p:sldId id="3144" r:id="rId21"/>
    <p:sldId id="3145" r:id="rId22"/>
    <p:sldId id="3148" r:id="rId23"/>
    <p:sldId id="3146" r:id="rId24"/>
    <p:sldId id="3149" r:id="rId25"/>
    <p:sldId id="3118" r:id="rId26"/>
    <p:sldId id="3119" r:id="rId27"/>
    <p:sldId id="3114" r:id="rId28"/>
    <p:sldId id="3115" r:id="rId29"/>
    <p:sldId id="3116" r:id="rId30"/>
    <p:sldId id="3117" r:id="rId31"/>
    <p:sldId id="3120" r:id="rId32"/>
    <p:sldId id="3121" r:id="rId33"/>
    <p:sldId id="3122" r:id="rId34"/>
    <p:sldId id="3123" r:id="rId35"/>
    <p:sldId id="3124" r:id="rId36"/>
    <p:sldId id="3125" r:id="rId37"/>
    <p:sldId id="3126" r:id="rId38"/>
    <p:sldId id="312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012FE-90D7-4EA1-844F-2EA4899BE637}" type="datetimeFigureOut">
              <a:rPr lang="en-IN" smtClean="0"/>
              <a:t>30-12-2021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29F29-8882-43CD-8C3E-B36D9663FD49}" type="slidenum">
              <a:rPr lang="en-IN" smtClean="0"/>
              <a:t>‹#›</a:t>
            </a:fld>
            <a:endParaRPr lang="en-IN"/>
          </a:p>
        </p:txBody>
      </p:sp>
    </p:spTree>
    <p:extLst>
      <p:ext uri="{BB962C8B-B14F-4D97-AF65-F5344CB8AC3E}">
        <p14:creationId xmlns:p14="http://schemas.microsoft.com/office/powerpoint/2010/main" val="3226201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a:t>
            </a:fld>
            <a:endParaRPr lang="en-US"/>
          </a:p>
        </p:txBody>
      </p:sp>
    </p:spTree>
    <p:extLst>
      <p:ext uri="{BB962C8B-B14F-4D97-AF65-F5344CB8AC3E}">
        <p14:creationId xmlns:p14="http://schemas.microsoft.com/office/powerpoint/2010/main" val="3419347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11</a:t>
            </a:fld>
            <a:endParaRPr lang="en-US"/>
          </a:p>
        </p:txBody>
      </p:sp>
    </p:spTree>
    <p:extLst>
      <p:ext uri="{BB962C8B-B14F-4D97-AF65-F5344CB8AC3E}">
        <p14:creationId xmlns:p14="http://schemas.microsoft.com/office/powerpoint/2010/main" val="366322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12</a:t>
            </a:fld>
            <a:endParaRPr lang="en-US"/>
          </a:p>
        </p:txBody>
      </p:sp>
    </p:spTree>
    <p:extLst>
      <p:ext uri="{BB962C8B-B14F-4D97-AF65-F5344CB8AC3E}">
        <p14:creationId xmlns:p14="http://schemas.microsoft.com/office/powerpoint/2010/main" val="4194636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14</a:t>
            </a:fld>
            <a:endParaRPr lang="en-US"/>
          </a:p>
        </p:txBody>
      </p:sp>
    </p:spTree>
    <p:extLst>
      <p:ext uri="{BB962C8B-B14F-4D97-AF65-F5344CB8AC3E}">
        <p14:creationId xmlns:p14="http://schemas.microsoft.com/office/powerpoint/2010/main" val="138131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15</a:t>
            </a:fld>
            <a:endParaRPr lang="en-US"/>
          </a:p>
        </p:txBody>
      </p:sp>
    </p:spTree>
    <p:extLst>
      <p:ext uri="{BB962C8B-B14F-4D97-AF65-F5344CB8AC3E}">
        <p14:creationId xmlns:p14="http://schemas.microsoft.com/office/powerpoint/2010/main" val="2845078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16</a:t>
            </a:fld>
            <a:endParaRPr lang="en-US"/>
          </a:p>
        </p:txBody>
      </p:sp>
    </p:spTree>
    <p:extLst>
      <p:ext uri="{BB962C8B-B14F-4D97-AF65-F5344CB8AC3E}">
        <p14:creationId xmlns:p14="http://schemas.microsoft.com/office/powerpoint/2010/main" val="2398601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17</a:t>
            </a:fld>
            <a:endParaRPr lang="en-US"/>
          </a:p>
        </p:txBody>
      </p:sp>
    </p:spTree>
    <p:extLst>
      <p:ext uri="{BB962C8B-B14F-4D97-AF65-F5344CB8AC3E}">
        <p14:creationId xmlns:p14="http://schemas.microsoft.com/office/powerpoint/2010/main" val="276089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18</a:t>
            </a:fld>
            <a:endParaRPr lang="en-US"/>
          </a:p>
        </p:txBody>
      </p:sp>
    </p:spTree>
    <p:extLst>
      <p:ext uri="{BB962C8B-B14F-4D97-AF65-F5344CB8AC3E}">
        <p14:creationId xmlns:p14="http://schemas.microsoft.com/office/powerpoint/2010/main" val="1825398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19</a:t>
            </a:fld>
            <a:endParaRPr lang="en-US"/>
          </a:p>
        </p:txBody>
      </p:sp>
    </p:spTree>
    <p:extLst>
      <p:ext uri="{BB962C8B-B14F-4D97-AF65-F5344CB8AC3E}">
        <p14:creationId xmlns:p14="http://schemas.microsoft.com/office/powerpoint/2010/main" val="3613306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20</a:t>
            </a:fld>
            <a:endParaRPr lang="en-US"/>
          </a:p>
        </p:txBody>
      </p:sp>
    </p:spTree>
    <p:extLst>
      <p:ext uri="{BB962C8B-B14F-4D97-AF65-F5344CB8AC3E}">
        <p14:creationId xmlns:p14="http://schemas.microsoft.com/office/powerpoint/2010/main" val="2844669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21</a:t>
            </a:fld>
            <a:endParaRPr lang="en-US"/>
          </a:p>
        </p:txBody>
      </p:sp>
    </p:spTree>
    <p:extLst>
      <p:ext uri="{BB962C8B-B14F-4D97-AF65-F5344CB8AC3E}">
        <p14:creationId xmlns:p14="http://schemas.microsoft.com/office/powerpoint/2010/main" val="1147912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a:t>
            </a:fld>
            <a:endParaRPr lang="en-US"/>
          </a:p>
        </p:txBody>
      </p:sp>
    </p:spTree>
    <p:extLst>
      <p:ext uri="{BB962C8B-B14F-4D97-AF65-F5344CB8AC3E}">
        <p14:creationId xmlns:p14="http://schemas.microsoft.com/office/powerpoint/2010/main" val="3138932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22</a:t>
            </a:fld>
            <a:endParaRPr lang="en-US"/>
          </a:p>
        </p:txBody>
      </p:sp>
    </p:spTree>
    <p:extLst>
      <p:ext uri="{BB962C8B-B14F-4D97-AF65-F5344CB8AC3E}">
        <p14:creationId xmlns:p14="http://schemas.microsoft.com/office/powerpoint/2010/main" val="1017879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23</a:t>
            </a:fld>
            <a:endParaRPr lang="en-US"/>
          </a:p>
        </p:txBody>
      </p:sp>
    </p:spTree>
    <p:extLst>
      <p:ext uri="{BB962C8B-B14F-4D97-AF65-F5344CB8AC3E}">
        <p14:creationId xmlns:p14="http://schemas.microsoft.com/office/powerpoint/2010/main" val="2446345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24</a:t>
            </a:fld>
            <a:endParaRPr lang="en-US"/>
          </a:p>
        </p:txBody>
      </p:sp>
    </p:spTree>
    <p:extLst>
      <p:ext uri="{BB962C8B-B14F-4D97-AF65-F5344CB8AC3E}">
        <p14:creationId xmlns:p14="http://schemas.microsoft.com/office/powerpoint/2010/main" val="3756466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25</a:t>
            </a:fld>
            <a:endParaRPr lang="en-US"/>
          </a:p>
        </p:txBody>
      </p:sp>
    </p:spTree>
    <p:extLst>
      <p:ext uri="{BB962C8B-B14F-4D97-AF65-F5344CB8AC3E}">
        <p14:creationId xmlns:p14="http://schemas.microsoft.com/office/powerpoint/2010/main" val="4010194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26</a:t>
            </a:fld>
            <a:endParaRPr lang="en-US"/>
          </a:p>
        </p:txBody>
      </p:sp>
    </p:spTree>
    <p:extLst>
      <p:ext uri="{BB962C8B-B14F-4D97-AF65-F5344CB8AC3E}">
        <p14:creationId xmlns:p14="http://schemas.microsoft.com/office/powerpoint/2010/main" val="3350526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27</a:t>
            </a:fld>
            <a:endParaRPr lang="en-US"/>
          </a:p>
        </p:txBody>
      </p:sp>
    </p:spTree>
    <p:extLst>
      <p:ext uri="{BB962C8B-B14F-4D97-AF65-F5344CB8AC3E}">
        <p14:creationId xmlns:p14="http://schemas.microsoft.com/office/powerpoint/2010/main" val="2980312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28</a:t>
            </a:fld>
            <a:endParaRPr lang="en-US"/>
          </a:p>
        </p:txBody>
      </p:sp>
    </p:spTree>
    <p:extLst>
      <p:ext uri="{BB962C8B-B14F-4D97-AF65-F5344CB8AC3E}">
        <p14:creationId xmlns:p14="http://schemas.microsoft.com/office/powerpoint/2010/main" val="4075598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29</a:t>
            </a:fld>
            <a:endParaRPr lang="en-US"/>
          </a:p>
        </p:txBody>
      </p:sp>
    </p:spTree>
    <p:extLst>
      <p:ext uri="{BB962C8B-B14F-4D97-AF65-F5344CB8AC3E}">
        <p14:creationId xmlns:p14="http://schemas.microsoft.com/office/powerpoint/2010/main" val="1136673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30</a:t>
            </a:fld>
            <a:endParaRPr lang="en-US"/>
          </a:p>
        </p:txBody>
      </p:sp>
    </p:spTree>
    <p:extLst>
      <p:ext uri="{BB962C8B-B14F-4D97-AF65-F5344CB8AC3E}">
        <p14:creationId xmlns:p14="http://schemas.microsoft.com/office/powerpoint/2010/main" val="3291223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31</a:t>
            </a:fld>
            <a:endParaRPr lang="en-US"/>
          </a:p>
        </p:txBody>
      </p:sp>
    </p:spTree>
    <p:extLst>
      <p:ext uri="{BB962C8B-B14F-4D97-AF65-F5344CB8AC3E}">
        <p14:creationId xmlns:p14="http://schemas.microsoft.com/office/powerpoint/2010/main" val="1360355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4</a:t>
            </a:fld>
            <a:endParaRPr lang="en-US"/>
          </a:p>
        </p:txBody>
      </p:sp>
    </p:spTree>
    <p:extLst>
      <p:ext uri="{BB962C8B-B14F-4D97-AF65-F5344CB8AC3E}">
        <p14:creationId xmlns:p14="http://schemas.microsoft.com/office/powerpoint/2010/main" val="4037736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32</a:t>
            </a:fld>
            <a:endParaRPr lang="en-US"/>
          </a:p>
        </p:txBody>
      </p:sp>
    </p:spTree>
    <p:extLst>
      <p:ext uri="{BB962C8B-B14F-4D97-AF65-F5344CB8AC3E}">
        <p14:creationId xmlns:p14="http://schemas.microsoft.com/office/powerpoint/2010/main" val="819814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33</a:t>
            </a:fld>
            <a:endParaRPr lang="en-US"/>
          </a:p>
        </p:txBody>
      </p:sp>
    </p:spTree>
    <p:extLst>
      <p:ext uri="{BB962C8B-B14F-4D97-AF65-F5344CB8AC3E}">
        <p14:creationId xmlns:p14="http://schemas.microsoft.com/office/powerpoint/2010/main" val="3672237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34</a:t>
            </a:fld>
            <a:endParaRPr lang="en-US"/>
          </a:p>
        </p:txBody>
      </p:sp>
    </p:spTree>
    <p:extLst>
      <p:ext uri="{BB962C8B-B14F-4D97-AF65-F5344CB8AC3E}">
        <p14:creationId xmlns:p14="http://schemas.microsoft.com/office/powerpoint/2010/main" val="1686307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35</a:t>
            </a:fld>
            <a:endParaRPr lang="en-US"/>
          </a:p>
        </p:txBody>
      </p:sp>
    </p:spTree>
    <p:extLst>
      <p:ext uri="{BB962C8B-B14F-4D97-AF65-F5344CB8AC3E}">
        <p14:creationId xmlns:p14="http://schemas.microsoft.com/office/powerpoint/2010/main" val="2358506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36</a:t>
            </a:fld>
            <a:endParaRPr lang="en-US"/>
          </a:p>
        </p:txBody>
      </p:sp>
    </p:spTree>
    <p:extLst>
      <p:ext uri="{BB962C8B-B14F-4D97-AF65-F5344CB8AC3E}">
        <p14:creationId xmlns:p14="http://schemas.microsoft.com/office/powerpoint/2010/main" val="3003520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37</a:t>
            </a:fld>
            <a:endParaRPr lang="en-US"/>
          </a:p>
        </p:txBody>
      </p:sp>
    </p:spTree>
    <p:extLst>
      <p:ext uri="{BB962C8B-B14F-4D97-AF65-F5344CB8AC3E}">
        <p14:creationId xmlns:p14="http://schemas.microsoft.com/office/powerpoint/2010/main" val="36800519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38</a:t>
            </a:fld>
            <a:endParaRPr lang="en-US"/>
          </a:p>
        </p:txBody>
      </p:sp>
    </p:spTree>
    <p:extLst>
      <p:ext uri="{BB962C8B-B14F-4D97-AF65-F5344CB8AC3E}">
        <p14:creationId xmlns:p14="http://schemas.microsoft.com/office/powerpoint/2010/main" val="339136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5</a:t>
            </a:fld>
            <a:endParaRPr lang="en-US"/>
          </a:p>
        </p:txBody>
      </p:sp>
    </p:spTree>
    <p:extLst>
      <p:ext uri="{BB962C8B-B14F-4D97-AF65-F5344CB8AC3E}">
        <p14:creationId xmlns:p14="http://schemas.microsoft.com/office/powerpoint/2010/main" val="16387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6</a:t>
            </a:fld>
            <a:endParaRPr lang="en-US"/>
          </a:p>
        </p:txBody>
      </p:sp>
    </p:spTree>
    <p:extLst>
      <p:ext uri="{BB962C8B-B14F-4D97-AF65-F5344CB8AC3E}">
        <p14:creationId xmlns:p14="http://schemas.microsoft.com/office/powerpoint/2010/main" val="2069126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7</a:t>
            </a:fld>
            <a:endParaRPr lang="en-US"/>
          </a:p>
        </p:txBody>
      </p:sp>
    </p:spTree>
    <p:extLst>
      <p:ext uri="{BB962C8B-B14F-4D97-AF65-F5344CB8AC3E}">
        <p14:creationId xmlns:p14="http://schemas.microsoft.com/office/powerpoint/2010/main" val="358143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8</a:t>
            </a:fld>
            <a:endParaRPr lang="en-US"/>
          </a:p>
        </p:txBody>
      </p:sp>
    </p:spTree>
    <p:extLst>
      <p:ext uri="{BB962C8B-B14F-4D97-AF65-F5344CB8AC3E}">
        <p14:creationId xmlns:p14="http://schemas.microsoft.com/office/powerpoint/2010/main" val="376154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9</a:t>
            </a:fld>
            <a:endParaRPr lang="en-US"/>
          </a:p>
        </p:txBody>
      </p:sp>
    </p:spTree>
    <p:extLst>
      <p:ext uri="{BB962C8B-B14F-4D97-AF65-F5344CB8AC3E}">
        <p14:creationId xmlns:p14="http://schemas.microsoft.com/office/powerpoint/2010/main" val="1816515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10</a:t>
            </a:fld>
            <a:endParaRPr lang="en-US"/>
          </a:p>
        </p:txBody>
      </p:sp>
    </p:spTree>
    <p:extLst>
      <p:ext uri="{BB962C8B-B14F-4D97-AF65-F5344CB8AC3E}">
        <p14:creationId xmlns:p14="http://schemas.microsoft.com/office/powerpoint/2010/main" val="242464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03DD1-6DBD-488F-BCDC-3A956C674C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DCF9F9D-0C72-4890-A88F-CB8E26D707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534D88E-AD9A-411E-8937-63F926C0E646}"/>
              </a:ext>
            </a:extLst>
          </p:cNvPr>
          <p:cNvSpPr>
            <a:spLocks noGrp="1"/>
          </p:cNvSpPr>
          <p:nvPr>
            <p:ph type="dt" sz="half" idx="10"/>
          </p:nvPr>
        </p:nvSpPr>
        <p:spPr/>
        <p:txBody>
          <a:bodyPr/>
          <a:lstStyle/>
          <a:p>
            <a:fld id="{ABD053DB-3340-4B0E-81E2-22A84E046D90}" type="datetimeFigureOut">
              <a:rPr lang="en-IN" smtClean="0"/>
              <a:t>30-12-2021</a:t>
            </a:fld>
            <a:endParaRPr lang="en-IN"/>
          </a:p>
        </p:txBody>
      </p:sp>
      <p:sp>
        <p:nvSpPr>
          <p:cNvPr id="5" name="Footer Placeholder 4">
            <a:extLst>
              <a:ext uri="{FF2B5EF4-FFF2-40B4-BE49-F238E27FC236}">
                <a16:creationId xmlns:a16="http://schemas.microsoft.com/office/drawing/2014/main" id="{059FD9AC-B0F7-4B3F-A43F-CCA9A482BA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245A73-9612-42DE-9182-9A5BFC405537}"/>
              </a:ext>
            </a:extLst>
          </p:cNvPr>
          <p:cNvSpPr>
            <a:spLocks noGrp="1"/>
          </p:cNvSpPr>
          <p:nvPr>
            <p:ph type="sldNum" sz="quarter" idx="12"/>
          </p:nvPr>
        </p:nvSpPr>
        <p:spPr/>
        <p:txBody>
          <a:bodyPr/>
          <a:lstStyle/>
          <a:p>
            <a:fld id="{DF89B826-3B1C-43C9-9A30-8663AE766148}" type="slidenum">
              <a:rPr lang="en-IN" smtClean="0"/>
              <a:t>‹#›</a:t>
            </a:fld>
            <a:endParaRPr lang="en-IN"/>
          </a:p>
        </p:txBody>
      </p:sp>
    </p:spTree>
    <p:extLst>
      <p:ext uri="{BB962C8B-B14F-4D97-AF65-F5344CB8AC3E}">
        <p14:creationId xmlns:p14="http://schemas.microsoft.com/office/powerpoint/2010/main" val="2273073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BE87-C434-4CA1-A509-B101EABDC4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163046-BFE3-46BA-B93D-CF823AE4A7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C43E2E-BCBE-434E-81E7-77F797EDF0D2}"/>
              </a:ext>
            </a:extLst>
          </p:cNvPr>
          <p:cNvSpPr>
            <a:spLocks noGrp="1"/>
          </p:cNvSpPr>
          <p:nvPr>
            <p:ph type="dt" sz="half" idx="10"/>
          </p:nvPr>
        </p:nvSpPr>
        <p:spPr/>
        <p:txBody>
          <a:bodyPr/>
          <a:lstStyle/>
          <a:p>
            <a:fld id="{ABD053DB-3340-4B0E-81E2-22A84E046D90}" type="datetimeFigureOut">
              <a:rPr lang="en-IN" smtClean="0"/>
              <a:t>30-12-2021</a:t>
            </a:fld>
            <a:endParaRPr lang="en-IN"/>
          </a:p>
        </p:txBody>
      </p:sp>
      <p:sp>
        <p:nvSpPr>
          <p:cNvPr id="5" name="Footer Placeholder 4">
            <a:extLst>
              <a:ext uri="{FF2B5EF4-FFF2-40B4-BE49-F238E27FC236}">
                <a16:creationId xmlns:a16="http://schemas.microsoft.com/office/drawing/2014/main" id="{E5F72BCC-5153-4F7C-8C88-F92D655C01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4C4FC4-3194-4271-82C3-BD526782BDF7}"/>
              </a:ext>
            </a:extLst>
          </p:cNvPr>
          <p:cNvSpPr>
            <a:spLocks noGrp="1"/>
          </p:cNvSpPr>
          <p:nvPr>
            <p:ph type="sldNum" sz="quarter" idx="12"/>
          </p:nvPr>
        </p:nvSpPr>
        <p:spPr/>
        <p:txBody>
          <a:bodyPr/>
          <a:lstStyle/>
          <a:p>
            <a:fld id="{DF89B826-3B1C-43C9-9A30-8663AE766148}" type="slidenum">
              <a:rPr lang="en-IN" smtClean="0"/>
              <a:t>‹#›</a:t>
            </a:fld>
            <a:endParaRPr lang="en-IN"/>
          </a:p>
        </p:txBody>
      </p:sp>
    </p:spTree>
    <p:extLst>
      <p:ext uri="{BB962C8B-B14F-4D97-AF65-F5344CB8AC3E}">
        <p14:creationId xmlns:p14="http://schemas.microsoft.com/office/powerpoint/2010/main" val="1744736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3B36DE-5CFC-4A99-8090-0EC031693C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63A2E4E-43EA-4EA6-848F-9570F1F11E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84F161-6E59-4D4A-88AB-1B871C330A66}"/>
              </a:ext>
            </a:extLst>
          </p:cNvPr>
          <p:cNvSpPr>
            <a:spLocks noGrp="1"/>
          </p:cNvSpPr>
          <p:nvPr>
            <p:ph type="dt" sz="half" idx="10"/>
          </p:nvPr>
        </p:nvSpPr>
        <p:spPr/>
        <p:txBody>
          <a:bodyPr/>
          <a:lstStyle/>
          <a:p>
            <a:fld id="{ABD053DB-3340-4B0E-81E2-22A84E046D90}" type="datetimeFigureOut">
              <a:rPr lang="en-IN" smtClean="0"/>
              <a:t>30-12-2021</a:t>
            </a:fld>
            <a:endParaRPr lang="en-IN"/>
          </a:p>
        </p:txBody>
      </p:sp>
      <p:sp>
        <p:nvSpPr>
          <p:cNvPr id="5" name="Footer Placeholder 4">
            <a:extLst>
              <a:ext uri="{FF2B5EF4-FFF2-40B4-BE49-F238E27FC236}">
                <a16:creationId xmlns:a16="http://schemas.microsoft.com/office/drawing/2014/main" id="{74BA2E4A-41B2-4940-AF13-703A560E80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FA1CBA-43CB-48D1-8F6A-AB65E1370C11}"/>
              </a:ext>
            </a:extLst>
          </p:cNvPr>
          <p:cNvSpPr>
            <a:spLocks noGrp="1"/>
          </p:cNvSpPr>
          <p:nvPr>
            <p:ph type="sldNum" sz="quarter" idx="12"/>
          </p:nvPr>
        </p:nvSpPr>
        <p:spPr/>
        <p:txBody>
          <a:bodyPr/>
          <a:lstStyle/>
          <a:p>
            <a:fld id="{DF89B826-3B1C-43C9-9A30-8663AE766148}" type="slidenum">
              <a:rPr lang="en-IN" smtClean="0"/>
              <a:t>‹#›</a:t>
            </a:fld>
            <a:endParaRPr lang="en-IN"/>
          </a:p>
        </p:txBody>
      </p:sp>
    </p:spTree>
    <p:extLst>
      <p:ext uri="{BB962C8B-B14F-4D97-AF65-F5344CB8AC3E}">
        <p14:creationId xmlns:p14="http://schemas.microsoft.com/office/powerpoint/2010/main" val="2847370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6" name="Google Shape;46;p4"/>
          <p:cNvSpPr txBox="1">
            <a:spLocks noGrp="1"/>
          </p:cNvSpPr>
          <p:nvPr>
            <p:ph type="body" idx="1"/>
          </p:nvPr>
        </p:nvSpPr>
        <p:spPr>
          <a:xfrm>
            <a:off x="1730000" y="2090067"/>
            <a:ext cx="9385200" cy="388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47" name="Google Shape;47;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30443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07F76-8F8E-408B-AFC9-93BCC5B9EC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6926834-753D-45FF-8D5F-8BD4E45514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861EDE-5A65-4393-809A-A49D56367E0A}"/>
              </a:ext>
            </a:extLst>
          </p:cNvPr>
          <p:cNvSpPr>
            <a:spLocks noGrp="1"/>
          </p:cNvSpPr>
          <p:nvPr>
            <p:ph type="dt" sz="half" idx="10"/>
          </p:nvPr>
        </p:nvSpPr>
        <p:spPr/>
        <p:txBody>
          <a:bodyPr/>
          <a:lstStyle/>
          <a:p>
            <a:fld id="{ABD053DB-3340-4B0E-81E2-22A84E046D90}" type="datetimeFigureOut">
              <a:rPr lang="en-IN" smtClean="0"/>
              <a:t>30-12-2021</a:t>
            </a:fld>
            <a:endParaRPr lang="en-IN"/>
          </a:p>
        </p:txBody>
      </p:sp>
      <p:sp>
        <p:nvSpPr>
          <p:cNvPr id="5" name="Footer Placeholder 4">
            <a:extLst>
              <a:ext uri="{FF2B5EF4-FFF2-40B4-BE49-F238E27FC236}">
                <a16:creationId xmlns:a16="http://schemas.microsoft.com/office/drawing/2014/main" id="{1BE9E4B7-5CED-4649-B809-79F0A0481A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A24924-0AFE-4875-94FE-97F9AB66ECC8}"/>
              </a:ext>
            </a:extLst>
          </p:cNvPr>
          <p:cNvSpPr>
            <a:spLocks noGrp="1"/>
          </p:cNvSpPr>
          <p:nvPr>
            <p:ph type="sldNum" sz="quarter" idx="12"/>
          </p:nvPr>
        </p:nvSpPr>
        <p:spPr/>
        <p:txBody>
          <a:bodyPr/>
          <a:lstStyle/>
          <a:p>
            <a:fld id="{DF89B826-3B1C-43C9-9A30-8663AE766148}" type="slidenum">
              <a:rPr lang="en-IN" smtClean="0"/>
              <a:t>‹#›</a:t>
            </a:fld>
            <a:endParaRPr lang="en-IN"/>
          </a:p>
        </p:txBody>
      </p:sp>
    </p:spTree>
    <p:extLst>
      <p:ext uri="{BB962C8B-B14F-4D97-AF65-F5344CB8AC3E}">
        <p14:creationId xmlns:p14="http://schemas.microsoft.com/office/powerpoint/2010/main" val="3878526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D077-F31F-4526-A800-D896FC7B02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B0F906-3B50-4446-918F-779D838137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778260-DE4C-4167-80F5-7D562E8D2478}"/>
              </a:ext>
            </a:extLst>
          </p:cNvPr>
          <p:cNvSpPr>
            <a:spLocks noGrp="1"/>
          </p:cNvSpPr>
          <p:nvPr>
            <p:ph type="dt" sz="half" idx="10"/>
          </p:nvPr>
        </p:nvSpPr>
        <p:spPr/>
        <p:txBody>
          <a:bodyPr/>
          <a:lstStyle/>
          <a:p>
            <a:fld id="{ABD053DB-3340-4B0E-81E2-22A84E046D90}" type="datetimeFigureOut">
              <a:rPr lang="en-IN" smtClean="0"/>
              <a:t>30-12-2021</a:t>
            </a:fld>
            <a:endParaRPr lang="en-IN"/>
          </a:p>
        </p:txBody>
      </p:sp>
      <p:sp>
        <p:nvSpPr>
          <p:cNvPr id="5" name="Footer Placeholder 4">
            <a:extLst>
              <a:ext uri="{FF2B5EF4-FFF2-40B4-BE49-F238E27FC236}">
                <a16:creationId xmlns:a16="http://schemas.microsoft.com/office/drawing/2014/main" id="{6F4B81F5-317F-4F46-BBC8-8701008478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7F49B6-9B71-4906-A8C0-C806B2CFC84D}"/>
              </a:ext>
            </a:extLst>
          </p:cNvPr>
          <p:cNvSpPr>
            <a:spLocks noGrp="1"/>
          </p:cNvSpPr>
          <p:nvPr>
            <p:ph type="sldNum" sz="quarter" idx="12"/>
          </p:nvPr>
        </p:nvSpPr>
        <p:spPr/>
        <p:txBody>
          <a:bodyPr/>
          <a:lstStyle/>
          <a:p>
            <a:fld id="{DF89B826-3B1C-43C9-9A30-8663AE766148}" type="slidenum">
              <a:rPr lang="en-IN" smtClean="0"/>
              <a:t>‹#›</a:t>
            </a:fld>
            <a:endParaRPr lang="en-IN"/>
          </a:p>
        </p:txBody>
      </p:sp>
    </p:spTree>
    <p:extLst>
      <p:ext uri="{BB962C8B-B14F-4D97-AF65-F5344CB8AC3E}">
        <p14:creationId xmlns:p14="http://schemas.microsoft.com/office/powerpoint/2010/main" val="1691372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6C994-3A13-4DE9-A82E-7C1CC3EC37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596363-B62B-421D-B947-43C16D9666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F51C4EF-EF36-4845-BF85-EBC90E1224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0CDD094-A8E1-4845-AD0D-18514666D382}"/>
              </a:ext>
            </a:extLst>
          </p:cNvPr>
          <p:cNvSpPr>
            <a:spLocks noGrp="1"/>
          </p:cNvSpPr>
          <p:nvPr>
            <p:ph type="dt" sz="half" idx="10"/>
          </p:nvPr>
        </p:nvSpPr>
        <p:spPr/>
        <p:txBody>
          <a:bodyPr/>
          <a:lstStyle/>
          <a:p>
            <a:fld id="{ABD053DB-3340-4B0E-81E2-22A84E046D90}" type="datetimeFigureOut">
              <a:rPr lang="en-IN" smtClean="0"/>
              <a:t>30-12-2021</a:t>
            </a:fld>
            <a:endParaRPr lang="en-IN"/>
          </a:p>
        </p:txBody>
      </p:sp>
      <p:sp>
        <p:nvSpPr>
          <p:cNvPr id="6" name="Footer Placeholder 5">
            <a:extLst>
              <a:ext uri="{FF2B5EF4-FFF2-40B4-BE49-F238E27FC236}">
                <a16:creationId xmlns:a16="http://schemas.microsoft.com/office/drawing/2014/main" id="{3E88C877-82AE-49DC-9129-EF7BE182058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758163-1DE0-44FD-B147-37AB46AC0E87}"/>
              </a:ext>
            </a:extLst>
          </p:cNvPr>
          <p:cNvSpPr>
            <a:spLocks noGrp="1"/>
          </p:cNvSpPr>
          <p:nvPr>
            <p:ph type="sldNum" sz="quarter" idx="12"/>
          </p:nvPr>
        </p:nvSpPr>
        <p:spPr/>
        <p:txBody>
          <a:bodyPr/>
          <a:lstStyle/>
          <a:p>
            <a:fld id="{DF89B826-3B1C-43C9-9A30-8663AE766148}" type="slidenum">
              <a:rPr lang="en-IN" smtClean="0"/>
              <a:t>‹#›</a:t>
            </a:fld>
            <a:endParaRPr lang="en-IN"/>
          </a:p>
        </p:txBody>
      </p:sp>
    </p:spTree>
    <p:extLst>
      <p:ext uri="{BB962C8B-B14F-4D97-AF65-F5344CB8AC3E}">
        <p14:creationId xmlns:p14="http://schemas.microsoft.com/office/powerpoint/2010/main" val="3279203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F0FA6-3F8A-4B09-A649-8EA6184E756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A966EE-9BD9-47C7-80AB-663C5AB5D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A86A6A-4BE3-4F1B-BCD0-48D0D7D245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AAD5E0-DB91-40A4-925A-52521B31C0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D91754-B37B-4E72-80F6-920118BCE3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097B2B3-726A-4439-AFDE-698667C6FF1D}"/>
              </a:ext>
            </a:extLst>
          </p:cNvPr>
          <p:cNvSpPr>
            <a:spLocks noGrp="1"/>
          </p:cNvSpPr>
          <p:nvPr>
            <p:ph type="dt" sz="half" idx="10"/>
          </p:nvPr>
        </p:nvSpPr>
        <p:spPr/>
        <p:txBody>
          <a:bodyPr/>
          <a:lstStyle/>
          <a:p>
            <a:fld id="{ABD053DB-3340-4B0E-81E2-22A84E046D90}" type="datetimeFigureOut">
              <a:rPr lang="en-IN" smtClean="0"/>
              <a:t>30-12-2021</a:t>
            </a:fld>
            <a:endParaRPr lang="en-IN"/>
          </a:p>
        </p:txBody>
      </p:sp>
      <p:sp>
        <p:nvSpPr>
          <p:cNvPr id="8" name="Footer Placeholder 7">
            <a:extLst>
              <a:ext uri="{FF2B5EF4-FFF2-40B4-BE49-F238E27FC236}">
                <a16:creationId xmlns:a16="http://schemas.microsoft.com/office/drawing/2014/main" id="{A0E77FAA-7F14-40D3-8B82-1F0D42FBADB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407CFE5-BEB2-4727-83F9-F8F36464A89B}"/>
              </a:ext>
            </a:extLst>
          </p:cNvPr>
          <p:cNvSpPr>
            <a:spLocks noGrp="1"/>
          </p:cNvSpPr>
          <p:nvPr>
            <p:ph type="sldNum" sz="quarter" idx="12"/>
          </p:nvPr>
        </p:nvSpPr>
        <p:spPr/>
        <p:txBody>
          <a:bodyPr/>
          <a:lstStyle/>
          <a:p>
            <a:fld id="{DF89B826-3B1C-43C9-9A30-8663AE766148}" type="slidenum">
              <a:rPr lang="en-IN" smtClean="0"/>
              <a:t>‹#›</a:t>
            </a:fld>
            <a:endParaRPr lang="en-IN"/>
          </a:p>
        </p:txBody>
      </p:sp>
    </p:spTree>
    <p:extLst>
      <p:ext uri="{BB962C8B-B14F-4D97-AF65-F5344CB8AC3E}">
        <p14:creationId xmlns:p14="http://schemas.microsoft.com/office/powerpoint/2010/main" val="169024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1E716-9C01-4F4B-B56E-1B122064F5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81BCF7C-C2AC-4C48-BFA7-66E98AF2B868}"/>
              </a:ext>
            </a:extLst>
          </p:cNvPr>
          <p:cNvSpPr>
            <a:spLocks noGrp="1"/>
          </p:cNvSpPr>
          <p:nvPr>
            <p:ph type="dt" sz="half" idx="10"/>
          </p:nvPr>
        </p:nvSpPr>
        <p:spPr/>
        <p:txBody>
          <a:bodyPr/>
          <a:lstStyle/>
          <a:p>
            <a:fld id="{ABD053DB-3340-4B0E-81E2-22A84E046D90}" type="datetimeFigureOut">
              <a:rPr lang="en-IN" smtClean="0"/>
              <a:t>30-12-2021</a:t>
            </a:fld>
            <a:endParaRPr lang="en-IN"/>
          </a:p>
        </p:txBody>
      </p:sp>
      <p:sp>
        <p:nvSpPr>
          <p:cNvPr id="4" name="Footer Placeholder 3">
            <a:extLst>
              <a:ext uri="{FF2B5EF4-FFF2-40B4-BE49-F238E27FC236}">
                <a16:creationId xmlns:a16="http://schemas.microsoft.com/office/drawing/2014/main" id="{CCCB31A6-1A19-4B40-AF58-4FBCD12825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FC713A-B2D8-453D-B283-E5297AA4C293}"/>
              </a:ext>
            </a:extLst>
          </p:cNvPr>
          <p:cNvSpPr>
            <a:spLocks noGrp="1"/>
          </p:cNvSpPr>
          <p:nvPr>
            <p:ph type="sldNum" sz="quarter" idx="12"/>
          </p:nvPr>
        </p:nvSpPr>
        <p:spPr/>
        <p:txBody>
          <a:bodyPr/>
          <a:lstStyle/>
          <a:p>
            <a:fld id="{DF89B826-3B1C-43C9-9A30-8663AE766148}" type="slidenum">
              <a:rPr lang="en-IN" smtClean="0"/>
              <a:t>‹#›</a:t>
            </a:fld>
            <a:endParaRPr lang="en-IN"/>
          </a:p>
        </p:txBody>
      </p:sp>
    </p:spTree>
    <p:extLst>
      <p:ext uri="{BB962C8B-B14F-4D97-AF65-F5344CB8AC3E}">
        <p14:creationId xmlns:p14="http://schemas.microsoft.com/office/powerpoint/2010/main" val="3480664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CBB5B3-C6D3-43E4-9A1A-124D33AE66FB}"/>
              </a:ext>
            </a:extLst>
          </p:cNvPr>
          <p:cNvSpPr>
            <a:spLocks noGrp="1"/>
          </p:cNvSpPr>
          <p:nvPr>
            <p:ph type="dt" sz="half" idx="10"/>
          </p:nvPr>
        </p:nvSpPr>
        <p:spPr/>
        <p:txBody>
          <a:bodyPr/>
          <a:lstStyle/>
          <a:p>
            <a:fld id="{ABD053DB-3340-4B0E-81E2-22A84E046D90}" type="datetimeFigureOut">
              <a:rPr lang="en-IN" smtClean="0"/>
              <a:t>30-12-2021</a:t>
            </a:fld>
            <a:endParaRPr lang="en-IN"/>
          </a:p>
        </p:txBody>
      </p:sp>
      <p:sp>
        <p:nvSpPr>
          <p:cNvPr id="3" name="Footer Placeholder 2">
            <a:extLst>
              <a:ext uri="{FF2B5EF4-FFF2-40B4-BE49-F238E27FC236}">
                <a16:creationId xmlns:a16="http://schemas.microsoft.com/office/drawing/2014/main" id="{B4017F3D-B318-4883-9665-E3B5B81BD53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E5281EF-AEA8-4C1C-ADA6-377982061EF4}"/>
              </a:ext>
            </a:extLst>
          </p:cNvPr>
          <p:cNvSpPr>
            <a:spLocks noGrp="1"/>
          </p:cNvSpPr>
          <p:nvPr>
            <p:ph type="sldNum" sz="quarter" idx="12"/>
          </p:nvPr>
        </p:nvSpPr>
        <p:spPr/>
        <p:txBody>
          <a:bodyPr/>
          <a:lstStyle/>
          <a:p>
            <a:fld id="{DF89B826-3B1C-43C9-9A30-8663AE766148}" type="slidenum">
              <a:rPr lang="en-IN" smtClean="0"/>
              <a:t>‹#›</a:t>
            </a:fld>
            <a:endParaRPr lang="en-IN"/>
          </a:p>
        </p:txBody>
      </p:sp>
    </p:spTree>
    <p:extLst>
      <p:ext uri="{BB962C8B-B14F-4D97-AF65-F5344CB8AC3E}">
        <p14:creationId xmlns:p14="http://schemas.microsoft.com/office/powerpoint/2010/main" val="2686720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343A3-6A09-4AA3-83CF-2163507223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DEC9EE6-CCF9-4ED4-AE30-D8529E3DF4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FD10D6-8878-4767-AAF9-EAB352062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F3BCA-2D52-44DE-AC55-E9A7F442A9A3}"/>
              </a:ext>
            </a:extLst>
          </p:cNvPr>
          <p:cNvSpPr>
            <a:spLocks noGrp="1"/>
          </p:cNvSpPr>
          <p:nvPr>
            <p:ph type="dt" sz="half" idx="10"/>
          </p:nvPr>
        </p:nvSpPr>
        <p:spPr/>
        <p:txBody>
          <a:bodyPr/>
          <a:lstStyle/>
          <a:p>
            <a:fld id="{ABD053DB-3340-4B0E-81E2-22A84E046D90}" type="datetimeFigureOut">
              <a:rPr lang="en-IN" smtClean="0"/>
              <a:t>30-12-2021</a:t>
            </a:fld>
            <a:endParaRPr lang="en-IN"/>
          </a:p>
        </p:txBody>
      </p:sp>
      <p:sp>
        <p:nvSpPr>
          <p:cNvPr id="6" name="Footer Placeholder 5">
            <a:extLst>
              <a:ext uri="{FF2B5EF4-FFF2-40B4-BE49-F238E27FC236}">
                <a16:creationId xmlns:a16="http://schemas.microsoft.com/office/drawing/2014/main" id="{8BF47CE1-A554-4FEA-BCEE-9A99971E2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E36A84-C1F9-493D-98AB-9D7D03E57075}"/>
              </a:ext>
            </a:extLst>
          </p:cNvPr>
          <p:cNvSpPr>
            <a:spLocks noGrp="1"/>
          </p:cNvSpPr>
          <p:nvPr>
            <p:ph type="sldNum" sz="quarter" idx="12"/>
          </p:nvPr>
        </p:nvSpPr>
        <p:spPr/>
        <p:txBody>
          <a:bodyPr/>
          <a:lstStyle/>
          <a:p>
            <a:fld id="{DF89B826-3B1C-43C9-9A30-8663AE766148}" type="slidenum">
              <a:rPr lang="en-IN" smtClean="0"/>
              <a:t>‹#›</a:t>
            </a:fld>
            <a:endParaRPr lang="en-IN"/>
          </a:p>
        </p:txBody>
      </p:sp>
    </p:spTree>
    <p:extLst>
      <p:ext uri="{BB962C8B-B14F-4D97-AF65-F5344CB8AC3E}">
        <p14:creationId xmlns:p14="http://schemas.microsoft.com/office/powerpoint/2010/main" val="654145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F9A1B-7D3E-4CB6-883D-F4B4EED424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7F5436F-4F04-4BEA-8B52-224D387BD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F483422-9B88-47C2-B041-73FE437434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2749D8-C87E-4D71-941F-BF3DB34C8F4D}"/>
              </a:ext>
            </a:extLst>
          </p:cNvPr>
          <p:cNvSpPr>
            <a:spLocks noGrp="1"/>
          </p:cNvSpPr>
          <p:nvPr>
            <p:ph type="dt" sz="half" idx="10"/>
          </p:nvPr>
        </p:nvSpPr>
        <p:spPr/>
        <p:txBody>
          <a:bodyPr/>
          <a:lstStyle/>
          <a:p>
            <a:fld id="{ABD053DB-3340-4B0E-81E2-22A84E046D90}" type="datetimeFigureOut">
              <a:rPr lang="en-IN" smtClean="0"/>
              <a:t>30-12-2021</a:t>
            </a:fld>
            <a:endParaRPr lang="en-IN"/>
          </a:p>
        </p:txBody>
      </p:sp>
      <p:sp>
        <p:nvSpPr>
          <p:cNvPr id="6" name="Footer Placeholder 5">
            <a:extLst>
              <a:ext uri="{FF2B5EF4-FFF2-40B4-BE49-F238E27FC236}">
                <a16:creationId xmlns:a16="http://schemas.microsoft.com/office/drawing/2014/main" id="{F227508F-709F-4D01-8411-6999D362298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045A2B1-36E6-4F25-9BF8-461290203236}"/>
              </a:ext>
            </a:extLst>
          </p:cNvPr>
          <p:cNvSpPr>
            <a:spLocks noGrp="1"/>
          </p:cNvSpPr>
          <p:nvPr>
            <p:ph type="sldNum" sz="quarter" idx="12"/>
          </p:nvPr>
        </p:nvSpPr>
        <p:spPr/>
        <p:txBody>
          <a:bodyPr/>
          <a:lstStyle/>
          <a:p>
            <a:fld id="{DF89B826-3B1C-43C9-9A30-8663AE766148}" type="slidenum">
              <a:rPr lang="en-IN" smtClean="0"/>
              <a:t>‹#›</a:t>
            </a:fld>
            <a:endParaRPr lang="en-IN"/>
          </a:p>
        </p:txBody>
      </p:sp>
    </p:spTree>
    <p:extLst>
      <p:ext uri="{BB962C8B-B14F-4D97-AF65-F5344CB8AC3E}">
        <p14:creationId xmlns:p14="http://schemas.microsoft.com/office/powerpoint/2010/main" val="2166815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070089-D31C-4EA0-8831-D6BBDCF797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A83DB5-0893-4C66-ADB2-C0B2D93FC8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9B9589-040A-489A-A701-2CBFCE228C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D053DB-3340-4B0E-81E2-22A84E046D90}" type="datetimeFigureOut">
              <a:rPr lang="en-IN" smtClean="0"/>
              <a:t>30-12-2021</a:t>
            </a:fld>
            <a:endParaRPr lang="en-IN"/>
          </a:p>
        </p:txBody>
      </p:sp>
      <p:sp>
        <p:nvSpPr>
          <p:cNvPr id="5" name="Footer Placeholder 4">
            <a:extLst>
              <a:ext uri="{FF2B5EF4-FFF2-40B4-BE49-F238E27FC236}">
                <a16:creationId xmlns:a16="http://schemas.microsoft.com/office/drawing/2014/main" id="{D956FF5A-F1BB-4687-9965-F5903E189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6F95C07-D4A4-4DA7-8714-7694072829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9B826-3B1C-43C9-9A30-8663AE766148}" type="slidenum">
              <a:rPr lang="en-IN" smtClean="0"/>
              <a:t>‹#›</a:t>
            </a:fld>
            <a:endParaRPr lang="en-IN"/>
          </a:p>
        </p:txBody>
      </p:sp>
    </p:spTree>
    <p:extLst>
      <p:ext uri="{BB962C8B-B14F-4D97-AF65-F5344CB8AC3E}">
        <p14:creationId xmlns:p14="http://schemas.microsoft.com/office/powerpoint/2010/main" val="2118937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6.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6.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jp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6.pn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6.pn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6.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6.png"/><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6.png"/><Relationship Id="rId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6.png"/><Relationship Id="rId4"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33.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pn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jp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6.pn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6.pn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ED6693-590E-4537-8816-54C778EACEE5}"/>
              </a:ext>
            </a:extLst>
          </p:cNvPr>
          <p:cNvSpPr/>
          <p:nvPr/>
        </p:nvSpPr>
        <p:spPr>
          <a:xfrm>
            <a:off x="868875" y="378544"/>
            <a:ext cx="5526156" cy="5923723"/>
          </a:xfrm>
          <a:prstGeom prst="rect">
            <a:avLst/>
          </a:prstGeom>
          <a:solidFill>
            <a:srgbClr val="B9C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303B3F"/>
              </a:solidFill>
            </a:endParaRPr>
          </a:p>
        </p:txBody>
      </p:sp>
      <p:pic>
        <p:nvPicPr>
          <p:cNvPr id="8" name="Picture 7" descr="A picture containing device&#10;&#10;Description automatically generated">
            <a:extLst>
              <a:ext uri="{FF2B5EF4-FFF2-40B4-BE49-F238E27FC236}">
                <a16:creationId xmlns:a16="http://schemas.microsoft.com/office/drawing/2014/main" id="{A14E5F30-ED98-4A40-96FE-E73083C2380A}"/>
              </a:ext>
            </a:extLst>
          </p:cNvPr>
          <p:cNvPicPr>
            <a:picLocks noChangeAspect="1"/>
          </p:cNvPicPr>
          <p:nvPr/>
        </p:nvPicPr>
        <p:blipFill rotWithShape="1">
          <a:blip r:embed="rId2">
            <a:extLst>
              <a:ext uri="{28A0092B-C50C-407E-A947-70E740481C1C}">
                <a14:useLocalDpi xmlns:a14="http://schemas.microsoft.com/office/drawing/2010/main" val="0"/>
              </a:ext>
            </a:extLst>
          </a:blip>
          <a:srcRect l="36618" t="14581" r="36736" b="14234"/>
          <a:stretch/>
        </p:blipFill>
        <p:spPr>
          <a:xfrm>
            <a:off x="10911717" y="191537"/>
            <a:ext cx="1178103" cy="1197608"/>
          </a:xfrm>
          <a:prstGeom prst="ellipse">
            <a:avLst/>
          </a:prstGeom>
        </p:spPr>
      </p:pic>
      <p:pic>
        <p:nvPicPr>
          <p:cNvPr id="10" name="Picture 9" descr="A close up of a sign&#10;&#10;Description automatically generated">
            <a:extLst>
              <a:ext uri="{FF2B5EF4-FFF2-40B4-BE49-F238E27FC236}">
                <a16:creationId xmlns:a16="http://schemas.microsoft.com/office/drawing/2014/main" id="{1B2E1C8D-504D-BF46-B6D4-62D845F41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20" y="76766"/>
            <a:ext cx="1361509" cy="1361509"/>
          </a:xfrm>
          <a:prstGeom prst="ellipse">
            <a:avLst/>
          </a:prstGeom>
        </p:spPr>
      </p:pic>
      <p:pic>
        <p:nvPicPr>
          <p:cNvPr id="6" name="Picture 5" descr="Icon&#10;&#10;Description automatically generated with medium confidence">
            <a:extLst>
              <a:ext uri="{FF2B5EF4-FFF2-40B4-BE49-F238E27FC236}">
                <a16:creationId xmlns:a16="http://schemas.microsoft.com/office/drawing/2014/main" id="{9D6EB599-EA18-D445-8189-226B1254E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5097" y="76766"/>
            <a:ext cx="4251831" cy="1389212"/>
          </a:xfrm>
          <a:prstGeom prst="rect">
            <a:avLst/>
          </a:prstGeom>
        </p:spPr>
      </p:pic>
      <p:pic>
        <p:nvPicPr>
          <p:cNvPr id="2" name="Picture 1">
            <a:extLst>
              <a:ext uri="{FF2B5EF4-FFF2-40B4-BE49-F238E27FC236}">
                <a16:creationId xmlns:a16="http://schemas.microsoft.com/office/drawing/2014/main" id="{42C76B92-497E-4651-8CD0-6280EB0ECBF6}"/>
              </a:ext>
            </a:extLst>
          </p:cNvPr>
          <p:cNvPicPr>
            <a:picLocks noChangeAspect="1"/>
          </p:cNvPicPr>
          <p:nvPr/>
        </p:nvPicPr>
        <p:blipFill>
          <a:blip r:embed="rId5"/>
          <a:stretch>
            <a:fillRect/>
          </a:stretch>
        </p:blipFill>
        <p:spPr>
          <a:xfrm>
            <a:off x="868875" y="1853392"/>
            <a:ext cx="5526156" cy="4448875"/>
          </a:xfrm>
          <a:prstGeom prst="rect">
            <a:avLst/>
          </a:prstGeom>
        </p:spPr>
      </p:pic>
      <p:sp>
        <p:nvSpPr>
          <p:cNvPr id="5" name="TextBox 4">
            <a:extLst>
              <a:ext uri="{FF2B5EF4-FFF2-40B4-BE49-F238E27FC236}">
                <a16:creationId xmlns:a16="http://schemas.microsoft.com/office/drawing/2014/main" id="{4ED2C0E1-4A11-415A-9DA2-D443BA6CB783}"/>
              </a:ext>
            </a:extLst>
          </p:cNvPr>
          <p:cNvSpPr txBox="1"/>
          <p:nvPr/>
        </p:nvSpPr>
        <p:spPr>
          <a:xfrm>
            <a:off x="7860265" y="4164032"/>
            <a:ext cx="4076700" cy="369332"/>
          </a:xfrm>
          <a:prstGeom prst="rect">
            <a:avLst/>
          </a:prstGeom>
          <a:noFill/>
        </p:spPr>
        <p:txBody>
          <a:bodyPr wrap="square" rtlCol="0">
            <a:spAutoFit/>
          </a:bodyPr>
          <a:lstStyle/>
          <a:p>
            <a:r>
              <a:rPr lang="en-IN" dirty="0"/>
              <a:t> </a:t>
            </a:r>
          </a:p>
        </p:txBody>
      </p:sp>
      <p:pic>
        <p:nvPicPr>
          <p:cNvPr id="12" name="Picture 11">
            <a:extLst>
              <a:ext uri="{FF2B5EF4-FFF2-40B4-BE49-F238E27FC236}">
                <a16:creationId xmlns:a16="http://schemas.microsoft.com/office/drawing/2014/main" id="{579A0E9F-0D70-43A7-8323-155F9640847F}"/>
              </a:ext>
            </a:extLst>
          </p:cNvPr>
          <p:cNvPicPr>
            <a:picLocks noChangeAspect="1"/>
          </p:cNvPicPr>
          <p:nvPr/>
        </p:nvPicPr>
        <p:blipFill>
          <a:blip r:embed="rId6"/>
          <a:stretch>
            <a:fillRect/>
          </a:stretch>
        </p:blipFill>
        <p:spPr>
          <a:xfrm>
            <a:off x="9630575" y="145528"/>
            <a:ext cx="1281141" cy="1251689"/>
          </a:xfrm>
          <a:prstGeom prst="rect">
            <a:avLst/>
          </a:prstGeom>
        </p:spPr>
      </p:pic>
      <p:sp>
        <p:nvSpPr>
          <p:cNvPr id="3" name="TextBox 2">
            <a:extLst>
              <a:ext uri="{FF2B5EF4-FFF2-40B4-BE49-F238E27FC236}">
                <a16:creationId xmlns:a16="http://schemas.microsoft.com/office/drawing/2014/main" id="{5E8923BE-5644-40CB-B65A-1D43895A5F35}"/>
              </a:ext>
            </a:extLst>
          </p:cNvPr>
          <p:cNvSpPr txBox="1"/>
          <p:nvPr/>
        </p:nvSpPr>
        <p:spPr>
          <a:xfrm>
            <a:off x="7368713" y="4335695"/>
            <a:ext cx="4076700" cy="2000548"/>
          </a:xfrm>
          <a:prstGeom prst="rect">
            <a:avLst/>
          </a:prstGeom>
          <a:noFill/>
        </p:spPr>
        <p:txBody>
          <a:bodyPr wrap="square" rtlCol="0">
            <a:spAutoFit/>
          </a:bodyPr>
          <a:lstStyle/>
          <a:p>
            <a:r>
              <a:rPr lang="en-IN" sz="2400" dirty="0"/>
              <a:t>Sailaja Vadlamudi </a:t>
            </a:r>
          </a:p>
          <a:p>
            <a:r>
              <a:rPr lang="en-IN" sz="2400" baseline="30000" dirty="0"/>
              <a:t>30th    </a:t>
            </a:r>
            <a:r>
              <a:rPr lang="en-IN" sz="2400" dirty="0"/>
              <a:t>Dec  </a:t>
            </a:r>
          </a:p>
          <a:p>
            <a:endParaRPr lang="en-IN" sz="2400" dirty="0"/>
          </a:p>
          <a:p>
            <a:r>
              <a:rPr lang="en-IN" sz="2400" dirty="0"/>
              <a:t>Module -4 </a:t>
            </a:r>
          </a:p>
          <a:p>
            <a:endParaRPr lang="en-IN" sz="2800" dirty="0"/>
          </a:p>
        </p:txBody>
      </p:sp>
    </p:spTree>
    <p:extLst>
      <p:ext uri="{BB962C8B-B14F-4D97-AF65-F5344CB8AC3E}">
        <p14:creationId xmlns:p14="http://schemas.microsoft.com/office/powerpoint/2010/main" val="811002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Laptop and Phone Cameras</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pic>
        <p:nvPicPr>
          <p:cNvPr id="5122" name="Picture 2" descr="Person Wearing Red Hoodie">
            <a:extLst>
              <a:ext uri="{FF2B5EF4-FFF2-40B4-BE49-F238E27FC236}">
                <a16:creationId xmlns:a16="http://schemas.microsoft.com/office/drawing/2014/main" id="{A43554BD-7F89-4366-AC6E-B8C900EB0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517" y="2406339"/>
            <a:ext cx="4762500" cy="3171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EE8641-8570-4B6D-89C0-0CBA7F14DB71}"/>
              </a:ext>
            </a:extLst>
          </p:cNvPr>
          <p:cNvSpPr txBox="1"/>
          <p:nvPr/>
        </p:nvSpPr>
        <p:spPr>
          <a:xfrm>
            <a:off x="6257925" y="2752725"/>
            <a:ext cx="5119724" cy="369332"/>
          </a:xfrm>
          <a:prstGeom prst="rect">
            <a:avLst/>
          </a:prstGeom>
          <a:noFill/>
        </p:spPr>
        <p:txBody>
          <a:bodyPr wrap="square" rtlCol="0">
            <a:spAutoFit/>
          </a:bodyPr>
          <a:lstStyle/>
          <a:p>
            <a:r>
              <a:rPr lang="en-US" dirty="0"/>
              <a:t>Avoid  phone cameras while talking to strangers </a:t>
            </a:r>
            <a:endParaRPr lang="en-IN" dirty="0"/>
          </a:p>
        </p:txBody>
      </p:sp>
    </p:spTree>
    <p:extLst>
      <p:ext uri="{BB962C8B-B14F-4D97-AF65-F5344CB8AC3E}">
        <p14:creationId xmlns:p14="http://schemas.microsoft.com/office/powerpoint/2010/main" val="400786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Laptop and Phone Cameras</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3BEE8641-8570-4B6D-89C0-0CBA7F14DB71}"/>
              </a:ext>
            </a:extLst>
          </p:cNvPr>
          <p:cNvSpPr txBox="1"/>
          <p:nvPr/>
        </p:nvSpPr>
        <p:spPr>
          <a:xfrm>
            <a:off x="6257925" y="2752725"/>
            <a:ext cx="5619750" cy="923330"/>
          </a:xfrm>
          <a:prstGeom prst="rect">
            <a:avLst/>
          </a:prstGeom>
          <a:noFill/>
        </p:spPr>
        <p:txBody>
          <a:bodyPr wrap="square" rtlCol="0">
            <a:spAutoFit/>
          </a:bodyPr>
          <a:lstStyle/>
          <a:p>
            <a:r>
              <a:rPr lang="en-US" sz="1800" dirty="0"/>
              <a:t>TV5Monde unable to broadcast anything but pre-recorded programs on its 11 channels after "unprecedented" cyber attack as French government denounces "act of terrorism</a:t>
            </a:r>
          </a:p>
        </p:txBody>
      </p:sp>
      <p:pic>
        <p:nvPicPr>
          <p:cNvPr id="17" name="Picture 6" descr="http://i.telegraph.co.uk/multimedia/archive/03261/TV5Monde_note_3261234b.jpg">
            <a:extLst>
              <a:ext uri="{FF2B5EF4-FFF2-40B4-BE49-F238E27FC236}">
                <a16:creationId xmlns:a16="http://schemas.microsoft.com/office/drawing/2014/main" id="{C371D2F0-7901-4700-A033-C3D30EACB4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417" y="2144662"/>
            <a:ext cx="5527659" cy="3682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21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Micro Phone </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3BEE8641-8570-4B6D-89C0-0CBA7F14DB71}"/>
              </a:ext>
            </a:extLst>
          </p:cNvPr>
          <p:cNvSpPr txBox="1"/>
          <p:nvPr/>
        </p:nvSpPr>
        <p:spPr>
          <a:xfrm>
            <a:off x="6257925" y="2752725"/>
            <a:ext cx="5119724" cy="369332"/>
          </a:xfrm>
          <a:prstGeom prst="rect">
            <a:avLst/>
          </a:prstGeom>
          <a:noFill/>
        </p:spPr>
        <p:txBody>
          <a:bodyPr wrap="square" rtlCol="0">
            <a:spAutoFit/>
          </a:bodyPr>
          <a:lstStyle/>
          <a:p>
            <a:r>
              <a:rPr lang="en-US" dirty="0"/>
              <a:t>Avoid  phone cameras while talking to strangers </a:t>
            </a:r>
            <a:endParaRPr lang="en-IN" dirty="0"/>
          </a:p>
        </p:txBody>
      </p:sp>
      <p:pic>
        <p:nvPicPr>
          <p:cNvPr id="17" name="Picture Placeholder 4">
            <a:extLst>
              <a:ext uri="{FF2B5EF4-FFF2-40B4-BE49-F238E27FC236}">
                <a16:creationId xmlns:a16="http://schemas.microsoft.com/office/drawing/2014/main" id="{D1328832-841C-4AB4-A901-B25D1B129794}"/>
              </a:ext>
            </a:extLst>
          </p:cNvPr>
          <p:cNvPicPr>
            <a:picLocks noChangeAspect="1"/>
          </p:cNvPicPr>
          <p:nvPr/>
        </p:nvPicPr>
        <p:blipFill>
          <a:blip r:embed="rId6"/>
          <a:srcRect t="6841" b="6841"/>
          <a:stretch>
            <a:fillRect/>
          </a:stretch>
        </p:blipFill>
        <p:spPr>
          <a:xfrm>
            <a:off x="727527" y="2144662"/>
            <a:ext cx="4920798" cy="3690599"/>
          </a:xfrm>
          <a:prstGeom prst="rect">
            <a:avLst/>
          </a:prstGeom>
        </p:spPr>
      </p:pic>
    </p:spTree>
    <p:extLst>
      <p:ext uri="{BB962C8B-B14F-4D97-AF65-F5344CB8AC3E}">
        <p14:creationId xmlns:p14="http://schemas.microsoft.com/office/powerpoint/2010/main" val="393351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615337" y="1095342"/>
            <a:ext cx="7098889" cy="1342065"/>
          </a:xfrm>
        </p:spPr>
        <p:txBody>
          <a:bodyPr spcFirstLastPara="1" vert="horz" wrap="square" lIns="121920" tIns="60960" rIns="121920" bIns="60960" rtlCol="0" anchor="t" anchorCtr="0">
            <a:normAutofit/>
          </a:bodyPr>
          <a:lstStyle/>
          <a:p>
            <a:pPr defTabSz="609585">
              <a:spcBef>
                <a:spcPct val="0"/>
              </a:spcBef>
            </a:pPr>
            <a:r>
              <a:rPr lang="en-US" sz="3733" dirty="0">
                <a:solidFill>
                  <a:schemeClr val="tx2"/>
                </a:solidFill>
                <a:latin typeface="Absolute" pitchFamily="2" charset="0"/>
              </a:rPr>
              <a:t>C.	APP STORE AND PLAY STORE:</a:t>
            </a:r>
          </a:p>
        </p:txBody>
      </p:sp>
      <p:grpSp>
        <p:nvGrpSpPr>
          <p:cNvPr id="5" name="Group 4">
            <a:extLst>
              <a:ext uri="{FF2B5EF4-FFF2-40B4-BE49-F238E27FC236}">
                <a16:creationId xmlns:a16="http://schemas.microsoft.com/office/drawing/2014/main" id="{2E82AE34-6BFB-44D6-97C8-DCBFE3D64111}"/>
              </a:ext>
            </a:extLst>
          </p:cNvPr>
          <p:cNvGrpSpPr/>
          <p:nvPr/>
        </p:nvGrpSpPr>
        <p:grpSpPr>
          <a:xfrm>
            <a:off x="48808" y="178238"/>
            <a:ext cx="12143192" cy="6424613"/>
            <a:chOff x="36606" y="153570"/>
            <a:chExt cx="12155394" cy="6486035"/>
          </a:xfrm>
        </p:grpSpPr>
        <p:grpSp>
          <p:nvGrpSpPr>
            <p:cNvPr id="7" name="Group 6">
              <a:extLst>
                <a:ext uri="{FF2B5EF4-FFF2-40B4-BE49-F238E27FC236}">
                  <a16:creationId xmlns:a16="http://schemas.microsoft.com/office/drawing/2014/main" id="{12339979-7328-4002-A6D5-73BA3AC12437}"/>
                </a:ext>
              </a:extLst>
            </p:cNvPr>
            <p:cNvGrpSpPr/>
            <p:nvPr/>
          </p:nvGrpSpPr>
          <p:grpSpPr>
            <a:xfrm>
              <a:off x="36606" y="893490"/>
              <a:ext cx="12155394" cy="5746115"/>
              <a:chOff x="53574" y="759313"/>
              <a:chExt cx="12155394" cy="5746115"/>
            </a:xfrm>
          </p:grpSpPr>
          <p:sp>
            <p:nvSpPr>
              <p:cNvPr id="11" name="Rectangle 10">
                <a:extLst>
                  <a:ext uri="{FF2B5EF4-FFF2-40B4-BE49-F238E27FC236}">
                    <a16:creationId xmlns:a16="http://schemas.microsoft.com/office/drawing/2014/main" id="{B7033819-6865-4DBD-AE0B-D8EDDC612D2B}"/>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3FA2A965-1D7B-40B2-8C52-06341511262A}"/>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pic>
          <p:nvPicPr>
            <p:cNvPr id="8" name="Picture 7" descr="Icon&#10;&#10;Description automatically generated with medium confidence">
              <a:extLst>
                <a:ext uri="{FF2B5EF4-FFF2-40B4-BE49-F238E27FC236}">
                  <a16:creationId xmlns:a16="http://schemas.microsoft.com/office/drawing/2014/main" id="{E43C3ED1-CEB2-47FA-A948-51DF8E24B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descr="A picture containing device&#10;&#10;Description automatically generated">
            <a:extLst>
              <a:ext uri="{FF2B5EF4-FFF2-40B4-BE49-F238E27FC236}">
                <a16:creationId xmlns:a16="http://schemas.microsoft.com/office/drawing/2014/main" id="{D25562BA-E900-4952-8C73-5BED07EACF7E}"/>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11044518" y="52634"/>
            <a:ext cx="862305" cy="876581"/>
          </a:xfrm>
          <a:prstGeom prst="ellipse">
            <a:avLst/>
          </a:prstGeom>
        </p:spPr>
      </p:pic>
      <p:pic>
        <p:nvPicPr>
          <p:cNvPr id="14" name="Picture 13">
            <a:extLst>
              <a:ext uri="{FF2B5EF4-FFF2-40B4-BE49-F238E27FC236}">
                <a16:creationId xmlns:a16="http://schemas.microsoft.com/office/drawing/2014/main" id="{6C89470E-ABF1-4019-95C4-719F3D1F8CA7}"/>
              </a:ext>
            </a:extLst>
          </p:cNvPr>
          <p:cNvPicPr>
            <a:picLocks noChangeAspect="1"/>
          </p:cNvPicPr>
          <p:nvPr/>
        </p:nvPicPr>
        <p:blipFill>
          <a:blip r:embed="rId4"/>
          <a:stretch>
            <a:fillRect/>
          </a:stretch>
        </p:blipFill>
        <p:spPr>
          <a:xfrm>
            <a:off x="7571334" y="6087556"/>
            <a:ext cx="4571857" cy="770443"/>
          </a:xfrm>
          <a:prstGeom prst="rect">
            <a:avLst/>
          </a:prstGeom>
        </p:spPr>
      </p:pic>
      <p:sp>
        <p:nvSpPr>
          <p:cNvPr id="3" name="Text Placeholder 2">
            <a:extLst>
              <a:ext uri="{FF2B5EF4-FFF2-40B4-BE49-F238E27FC236}">
                <a16:creationId xmlns:a16="http://schemas.microsoft.com/office/drawing/2014/main" id="{9D441396-179A-44A1-A602-5B51F18E8249}"/>
              </a:ext>
            </a:extLst>
          </p:cNvPr>
          <p:cNvSpPr>
            <a:spLocks noGrp="1"/>
          </p:cNvSpPr>
          <p:nvPr>
            <p:ph type="body" idx="1"/>
          </p:nvPr>
        </p:nvSpPr>
        <p:spPr>
          <a:xfrm>
            <a:off x="1700733" y="1926141"/>
            <a:ext cx="4395267" cy="3881600"/>
          </a:xfrm>
        </p:spPr>
        <p:txBody>
          <a:bodyPr/>
          <a:lstStyle/>
          <a:p>
            <a:pPr>
              <a:buFont typeface="Wingdings" panose="05000000000000000000" pitchFamily="2" charset="2"/>
              <a:buChar char="q"/>
            </a:pPr>
            <a:r>
              <a:rPr lang="en-IN" dirty="0"/>
              <a:t>Location </a:t>
            </a:r>
          </a:p>
          <a:p>
            <a:pPr>
              <a:buFont typeface="Wingdings" panose="05000000000000000000" pitchFamily="2" charset="2"/>
              <a:buChar char="q"/>
            </a:pPr>
            <a:r>
              <a:rPr lang="en-IN" dirty="0"/>
              <a:t>Storage </a:t>
            </a:r>
          </a:p>
          <a:p>
            <a:pPr>
              <a:buFont typeface="Wingdings" panose="05000000000000000000" pitchFamily="2" charset="2"/>
              <a:buChar char="q"/>
            </a:pPr>
            <a:r>
              <a:rPr lang="en-IN" dirty="0"/>
              <a:t>Gallery </a:t>
            </a:r>
          </a:p>
          <a:p>
            <a:pPr>
              <a:buFont typeface="Wingdings" panose="05000000000000000000" pitchFamily="2" charset="2"/>
              <a:buChar char="q"/>
            </a:pPr>
            <a:r>
              <a:rPr lang="en-IN" dirty="0"/>
              <a:t>Call logs </a:t>
            </a:r>
          </a:p>
          <a:p>
            <a:pPr>
              <a:buFont typeface="Wingdings" panose="05000000000000000000" pitchFamily="2" charset="2"/>
              <a:buChar char="q"/>
            </a:pPr>
            <a:r>
              <a:rPr lang="en-IN" dirty="0"/>
              <a:t>Contacts</a:t>
            </a:r>
          </a:p>
          <a:p>
            <a:pPr>
              <a:buFont typeface="Wingdings" panose="05000000000000000000" pitchFamily="2" charset="2"/>
              <a:buChar char="q"/>
            </a:pPr>
            <a:r>
              <a:rPr lang="en-IN" dirty="0"/>
              <a:t>Accessibility </a:t>
            </a:r>
          </a:p>
          <a:p>
            <a:pPr>
              <a:buFont typeface="Wingdings" panose="05000000000000000000" pitchFamily="2" charset="2"/>
              <a:buChar char="q"/>
            </a:pPr>
            <a:r>
              <a:rPr lang="en-IN" dirty="0"/>
              <a:t>SMS </a:t>
            </a:r>
          </a:p>
          <a:p>
            <a:pPr>
              <a:buFont typeface="Wingdings" panose="05000000000000000000" pitchFamily="2" charset="2"/>
              <a:buChar char="q"/>
            </a:pPr>
            <a:r>
              <a:rPr lang="en-IN" dirty="0"/>
              <a:t>Camera </a:t>
            </a:r>
          </a:p>
          <a:p>
            <a:pPr>
              <a:buFont typeface="Wingdings" panose="05000000000000000000" pitchFamily="2" charset="2"/>
              <a:buChar char="q"/>
            </a:pPr>
            <a:r>
              <a:rPr lang="en-IN" dirty="0"/>
              <a:t>Mic </a:t>
            </a:r>
          </a:p>
        </p:txBody>
      </p:sp>
      <p:sp>
        <p:nvSpPr>
          <p:cNvPr id="2" name="TextBox 1">
            <a:extLst>
              <a:ext uri="{FF2B5EF4-FFF2-40B4-BE49-F238E27FC236}">
                <a16:creationId xmlns:a16="http://schemas.microsoft.com/office/drawing/2014/main" id="{BB4127CC-C14C-4F05-9519-E5B44992BFCB}"/>
              </a:ext>
            </a:extLst>
          </p:cNvPr>
          <p:cNvSpPr txBox="1"/>
          <p:nvPr/>
        </p:nvSpPr>
        <p:spPr>
          <a:xfrm>
            <a:off x="758159" y="5542753"/>
            <a:ext cx="6567288" cy="461665"/>
          </a:xfrm>
          <a:prstGeom prst="rect">
            <a:avLst/>
          </a:prstGeom>
          <a:noFill/>
        </p:spPr>
        <p:txBody>
          <a:bodyPr wrap="square" rtlCol="0">
            <a:spAutoFit/>
          </a:bodyPr>
          <a:lstStyle/>
          <a:p>
            <a:r>
              <a:rPr lang="en-IN" sz="2400" dirty="0"/>
              <a:t>Permissions – is the key for downloading apps </a:t>
            </a:r>
          </a:p>
        </p:txBody>
      </p:sp>
      <p:sp>
        <p:nvSpPr>
          <p:cNvPr id="9" name="Star: 32 Points 8">
            <a:extLst>
              <a:ext uri="{FF2B5EF4-FFF2-40B4-BE49-F238E27FC236}">
                <a16:creationId xmlns:a16="http://schemas.microsoft.com/office/drawing/2014/main" id="{F4549950-3E00-434F-B6D9-4F7C5897F1AE}"/>
              </a:ext>
            </a:extLst>
          </p:cNvPr>
          <p:cNvSpPr/>
          <p:nvPr/>
        </p:nvSpPr>
        <p:spPr>
          <a:xfrm>
            <a:off x="5153427" y="2204368"/>
            <a:ext cx="6567287" cy="3379589"/>
          </a:xfrm>
          <a:prstGeom prst="star3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rgbClr val="C00000"/>
              </a:solidFill>
            </a:endParaRPr>
          </a:p>
        </p:txBody>
      </p:sp>
      <p:sp>
        <p:nvSpPr>
          <p:cNvPr id="15" name="TextBox 14">
            <a:extLst>
              <a:ext uri="{FF2B5EF4-FFF2-40B4-BE49-F238E27FC236}">
                <a16:creationId xmlns:a16="http://schemas.microsoft.com/office/drawing/2014/main" id="{98FE783E-473B-4200-BF4B-5833EA6C70C9}"/>
              </a:ext>
            </a:extLst>
          </p:cNvPr>
          <p:cNvSpPr txBox="1"/>
          <p:nvPr/>
        </p:nvSpPr>
        <p:spPr>
          <a:xfrm>
            <a:off x="7038575" y="3560633"/>
            <a:ext cx="4518212" cy="830997"/>
          </a:xfrm>
          <a:prstGeom prst="rect">
            <a:avLst/>
          </a:prstGeom>
          <a:noFill/>
        </p:spPr>
        <p:txBody>
          <a:bodyPr wrap="square" rtlCol="0">
            <a:spAutoFit/>
          </a:bodyPr>
          <a:lstStyle/>
          <a:p>
            <a:r>
              <a:rPr lang="en-IN" sz="4800" b="1" dirty="0"/>
              <a:t>Dangerous</a:t>
            </a:r>
          </a:p>
        </p:txBody>
      </p:sp>
    </p:spTree>
    <p:extLst>
      <p:ext uri="{BB962C8B-B14F-4D97-AF65-F5344CB8AC3E}">
        <p14:creationId xmlns:p14="http://schemas.microsoft.com/office/powerpoint/2010/main" val="43059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Digital Assistants</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pic>
        <p:nvPicPr>
          <p:cNvPr id="18" name="Picture 17">
            <a:extLst>
              <a:ext uri="{FF2B5EF4-FFF2-40B4-BE49-F238E27FC236}">
                <a16:creationId xmlns:a16="http://schemas.microsoft.com/office/drawing/2014/main" id="{FC945420-EEF4-4CB3-A696-98280B41033F}"/>
              </a:ext>
            </a:extLst>
          </p:cNvPr>
          <p:cNvPicPr>
            <a:picLocks noChangeAspect="1"/>
          </p:cNvPicPr>
          <p:nvPr/>
        </p:nvPicPr>
        <p:blipFill>
          <a:blip r:embed="rId6"/>
          <a:stretch>
            <a:fillRect/>
          </a:stretch>
        </p:blipFill>
        <p:spPr>
          <a:xfrm>
            <a:off x="270326" y="1941025"/>
            <a:ext cx="4548843" cy="4023485"/>
          </a:xfrm>
          <a:prstGeom prst="rect">
            <a:avLst/>
          </a:prstGeom>
        </p:spPr>
      </p:pic>
      <p:sp>
        <p:nvSpPr>
          <p:cNvPr id="22" name="Rectangle 21">
            <a:extLst>
              <a:ext uri="{FF2B5EF4-FFF2-40B4-BE49-F238E27FC236}">
                <a16:creationId xmlns:a16="http://schemas.microsoft.com/office/drawing/2014/main" id="{DF3930F8-3376-4EBA-97C1-41E6DD24CC07}"/>
              </a:ext>
            </a:extLst>
          </p:cNvPr>
          <p:cNvSpPr/>
          <p:nvPr/>
        </p:nvSpPr>
        <p:spPr>
          <a:xfrm>
            <a:off x="5426765" y="1847503"/>
            <a:ext cx="5456883" cy="3416320"/>
          </a:xfrm>
          <a:prstGeom prst="rect">
            <a:avLst/>
          </a:prstGeom>
        </p:spPr>
        <p:txBody>
          <a:bodyPr wrap="square">
            <a:spAutoFit/>
          </a:bodyPr>
          <a:lstStyle/>
          <a:p>
            <a:r>
              <a:rPr lang="en-US" dirty="0">
                <a:solidFill>
                  <a:srgbClr val="121212"/>
                </a:solidFill>
                <a:latin typeface="Calibri" panose="020F0502020204030204" pitchFamily="34" charset="0"/>
                <a:cs typeface="Calibri" panose="020F0502020204030204" pitchFamily="34" charset="0"/>
              </a:rPr>
              <a:t>Apple apologizes for allowing workers to listen to Siri recordings</a:t>
            </a:r>
          </a:p>
          <a:p>
            <a:endParaRPr lang="en-US" dirty="0">
              <a:solidFill>
                <a:srgbClr val="121212"/>
              </a:solidFill>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Google has paused the program in Europe after a leak of recordings, and pledged to review its safeguards</a:t>
            </a:r>
          </a:p>
          <a:p>
            <a:endParaRPr lang="en-US" dirty="0">
              <a:solidFill>
                <a:srgbClr val="121212"/>
              </a:solidFill>
              <a:latin typeface="Calibri" panose="020F0502020204030204" pitchFamily="34" charset="0"/>
              <a:cs typeface="Calibri" panose="020F0502020204030204" pitchFamily="34" charset="0"/>
            </a:endParaRPr>
          </a:p>
          <a:p>
            <a:r>
              <a:rPr lang="en-US" dirty="0">
                <a:solidFill>
                  <a:srgbClr val="121212"/>
                </a:solidFill>
                <a:latin typeface="Calibri" panose="020F0502020204030204" pitchFamily="34" charset="0"/>
                <a:cs typeface="Calibri" panose="020F0502020204030204" pitchFamily="34" charset="0"/>
              </a:rPr>
              <a:t>Microsoft did not change it program, li</a:t>
            </a:r>
            <a:r>
              <a:rPr lang="en-US" dirty="0">
                <a:latin typeface="Calibri" panose="020F0502020204030204" pitchFamily="34" charset="0"/>
                <a:cs typeface="Calibri" panose="020F0502020204030204" pitchFamily="34" charset="0"/>
              </a:rPr>
              <a:t>stening to its Cortana voice assistant but also to Skype conversations it updated its privacy policy</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Amazon Echo’s privacy issues go way beyond voice recordings</a:t>
            </a:r>
            <a:endParaRPr lang="en-US" dirty="0">
              <a:solidFill>
                <a:srgbClr val="12121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4380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10054774" cy="461665"/>
          </a:xfrm>
          <a:prstGeom prst="rect">
            <a:avLst/>
          </a:prstGeom>
        </p:spPr>
        <p:txBody>
          <a:bodyPr wrap="square">
            <a:spAutoFit/>
          </a:bodyPr>
          <a:lstStyle/>
          <a:p>
            <a:r>
              <a:rPr lang="en-US" sz="2400" dirty="0"/>
              <a:t>Juice Jacking – Public USB Port Phone Charging</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3BEE8641-8570-4B6D-89C0-0CBA7F14DB71}"/>
              </a:ext>
            </a:extLst>
          </p:cNvPr>
          <p:cNvSpPr txBox="1"/>
          <p:nvPr/>
        </p:nvSpPr>
        <p:spPr>
          <a:xfrm>
            <a:off x="6257924" y="2752725"/>
            <a:ext cx="5686425" cy="923330"/>
          </a:xfrm>
          <a:prstGeom prst="rect">
            <a:avLst/>
          </a:prstGeom>
          <a:noFill/>
        </p:spPr>
        <p:txBody>
          <a:bodyPr wrap="square" rtlCol="0">
            <a:spAutoFit/>
          </a:bodyPr>
          <a:lstStyle/>
          <a:p>
            <a:r>
              <a:rPr lang="en-US" dirty="0"/>
              <a:t>60-second power-up good enough to compromise phone’s data.</a:t>
            </a:r>
          </a:p>
          <a:p>
            <a:endParaRPr lang="en-IN" dirty="0"/>
          </a:p>
        </p:txBody>
      </p:sp>
      <p:pic>
        <p:nvPicPr>
          <p:cNvPr id="18" name="Picture 17">
            <a:extLst>
              <a:ext uri="{FF2B5EF4-FFF2-40B4-BE49-F238E27FC236}">
                <a16:creationId xmlns:a16="http://schemas.microsoft.com/office/drawing/2014/main" id="{976C9E67-FF8B-4B1D-980D-084CE1D6EF94}"/>
              </a:ext>
            </a:extLst>
          </p:cNvPr>
          <p:cNvPicPr>
            <a:picLocks noChangeAspect="1"/>
          </p:cNvPicPr>
          <p:nvPr/>
        </p:nvPicPr>
        <p:blipFill>
          <a:blip r:embed="rId6"/>
          <a:stretch>
            <a:fillRect/>
          </a:stretch>
        </p:blipFill>
        <p:spPr>
          <a:xfrm>
            <a:off x="373287" y="2393361"/>
            <a:ext cx="5884638" cy="3316168"/>
          </a:xfrm>
          <a:prstGeom prst="rect">
            <a:avLst/>
          </a:prstGeom>
        </p:spPr>
      </p:pic>
    </p:spTree>
    <p:extLst>
      <p:ext uri="{BB962C8B-B14F-4D97-AF65-F5344CB8AC3E}">
        <p14:creationId xmlns:p14="http://schemas.microsoft.com/office/powerpoint/2010/main" val="1009654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Sharing photos with Strangers </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pic>
        <p:nvPicPr>
          <p:cNvPr id="18" name="Picture Placeholder 9">
            <a:extLst>
              <a:ext uri="{FF2B5EF4-FFF2-40B4-BE49-F238E27FC236}">
                <a16:creationId xmlns:a16="http://schemas.microsoft.com/office/drawing/2014/main" id="{D55915AA-ED85-4C7D-B8EA-0ACB2F3607BD}"/>
              </a:ext>
            </a:extLst>
          </p:cNvPr>
          <p:cNvPicPr>
            <a:picLocks noChangeAspect="1"/>
          </p:cNvPicPr>
          <p:nvPr/>
        </p:nvPicPr>
        <p:blipFill>
          <a:blip r:embed="rId6"/>
          <a:srcRect t="12376" b="12376"/>
          <a:stretch>
            <a:fillRect/>
          </a:stretch>
        </p:blipFill>
        <p:spPr>
          <a:xfrm>
            <a:off x="1021827" y="1749921"/>
            <a:ext cx="2681909" cy="2174428"/>
          </a:xfrm>
          <a:prstGeom prst="rect">
            <a:avLst/>
          </a:prstGeom>
        </p:spPr>
      </p:pic>
      <p:pic>
        <p:nvPicPr>
          <p:cNvPr id="20" name="Picture 19">
            <a:extLst>
              <a:ext uri="{FF2B5EF4-FFF2-40B4-BE49-F238E27FC236}">
                <a16:creationId xmlns:a16="http://schemas.microsoft.com/office/drawing/2014/main" id="{765DABA3-9EBA-4C84-B65C-2499C1930EC1}"/>
              </a:ext>
            </a:extLst>
          </p:cNvPr>
          <p:cNvPicPr>
            <a:picLocks noChangeAspect="1"/>
          </p:cNvPicPr>
          <p:nvPr/>
        </p:nvPicPr>
        <p:blipFill>
          <a:blip r:embed="rId7"/>
          <a:stretch>
            <a:fillRect/>
          </a:stretch>
        </p:blipFill>
        <p:spPr>
          <a:xfrm>
            <a:off x="3894150" y="1749922"/>
            <a:ext cx="2637417" cy="2174427"/>
          </a:xfrm>
          <a:prstGeom prst="rect">
            <a:avLst/>
          </a:prstGeom>
        </p:spPr>
      </p:pic>
      <p:pic>
        <p:nvPicPr>
          <p:cNvPr id="22" name="Picture 21">
            <a:extLst>
              <a:ext uri="{FF2B5EF4-FFF2-40B4-BE49-F238E27FC236}">
                <a16:creationId xmlns:a16="http://schemas.microsoft.com/office/drawing/2014/main" id="{7F970409-7E1A-45CD-8C2D-1284164C5D80}"/>
              </a:ext>
            </a:extLst>
          </p:cNvPr>
          <p:cNvPicPr>
            <a:picLocks noChangeAspect="1"/>
          </p:cNvPicPr>
          <p:nvPr/>
        </p:nvPicPr>
        <p:blipFill>
          <a:blip r:embed="rId8"/>
          <a:stretch>
            <a:fillRect/>
          </a:stretch>
        </p:blipFill>
        <p:spPr>
          <a:xfrm>
            <a:off x="1021827" y="4158993"/>
            <a:ext cx="2637417" cy="2200249"/>
          </a:xfrm>
          <a:prstGeom prst="rect">
            <a:avLst/>
          </a:prstGeom>
        </p:spPr>
      </p:pic>
      <p:pic>
        <p:nvPicPr>
          <p:cNvPr id="23" name="Picture 22">
            <a:extLst>
              <a:ext uri="{FF2B5EF4-FFF2-40B4-BE49-F238E27FC236}">
                <a16:creationId xmlns:a16="http://schemas.microsoft.com/office/drawing/2014/main" id="{B8273355-B060-476B-9F42-B8145AEAF2FC}"/>
              </a:ext>
            </a:extLst>
          </p:cNvPr>
          <p:cNvPicPr>
            <a:picLocks noChangeAspect="1"/>
          </p:cNvPicPr>
          <p:nvPr/>
        </p:nvPicPr>
        <p:blipFill>
          <a:blip r:embed="rId9"/>
          <a:stretch>
            <a:fillRect/>
          </a:stretch>
        </p:blipFill>
        <p:spPr>
          <a:xfrm>
            <a:off x="4014317" y="4214351"/>
            <a:ext cx="2681909" cy="2237366"/>
          </a:xfrm>
          <a:prstGeom prst="rect">
            <a:avLst/>
          </a:prstGeom>
        </p:spPr>
      </p:pic>
    </p:spTree>
    <p:extLst>
      <p:ext uri="{BB962C8B-B14F-4D97-AF65-F5344CB8AC3E}">
        <p14:creationId xmlns:p14="http://schemas.microsoft.com/office/powerpoint/2010/main" val="1858928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Places where you find threats </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3BEE8641-8570-4B6D-89C0-0CBA7F14DB71}"/>
              </a:ext>
            </a:extLst>
          </p:cNvPr>
          <p:cNvSpPr txBox="1"/>
          <p:nvPr/>
        </p:nvSpPr>
        <p:spPr>
          <a:xfrm>
            <a:off x="6257925" y="2752725"/>
            <a:ext cx="5119724" cy="369332"/>
          </a:xfrm>
          <a:prstGeom prst="rect">
            <a:avLst/>
          </a:prstGeom>
          <a:noFill/>
        </p:spPr>
        <p:txBody>
          <a:bodyPr wrap="square" rtlCol="0">
            <a:spAutoFit/>
          </a:bodyPr>
          <a:lstStyle/>
          <a:p>
            <a:r>
              <a:rPr lang="en-US" dirty="0"/>
              <a:t>Instant Messages  and Chat</a:t>
            </a:r>
            <a:endParaRPr lang="en-IN" dirty="0"/>
          </a:p>
        </p:txBody>
      </p:sp>
      <p:pic>
        <p:nvPicPr>
          <p:cNvPr id="6146" name="Picture 2" descr="Person Sitting Inside Car With Black Android Smartphone Turned on">
            <a:extLst>
              <a:ext uri="{FF2B5EF4-FFF2-40B4-BE49-F238E27FC236}">
                <a16:creationId xmlns:a16="http://schemas.microsoft.com/office/drawing/2014/main" id="{DB82FFAF-12AD-4DA6-8F9A-C4014D3F17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977" y="2396814"/>
            <a:ext cx="47625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462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Places where you find threats </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3BEE8641-8570-4B6D-89C0-0CBA7F14DB71}"/>
              </a:ext>
            </a:extLst>
          </p:cNvPr>
          <p:cNvSpPr txBox="1"/>
          <p:nvPr/>
        </p:nvSpPr>
        <p:spPr>
          <a:xfrm>
            <a:off x="6257925" y="2752725"/>
            <a:ext cx="5119724" cy="646331"/>
          </a:xfrm>
          <a:prstGeom prst="rect">
            <a:avLst/>
          </a:prstGeom>
          <a:noFill/>
        </p:spPr>
        <p:txBody>
          <a:bodyPr wrap="square" rtlCol="0">
            <a:spAutoFit/>
          </a:bodyPr>
          <a:lstStyle/>
          <a:p>
            <a:r>
              <a:rPr lang="en-US" dirty="0"/>
              <a:t>Email is very familiar so it id very popular for different types of Scams</a:t>
            </a:r>
            <a:endParaRPr lang="en-IN" dirty="0"/>
          </a:p>
        </p:txBody>
      </p:sp>
      <p:pic>
        <p:nvPicPr>
          <p:cNvPr id="7170" name="Picture 2" descr="Person Holding Black Smartphone">
            <a:extLst>
              <a:ext uri="{FF2B5EF4-FFF2-40B4-BE49-F238E27FC236}">
                <a16:creationId xmlns:a16="http://schemas.microsoft.com/office/drawing/2014/main" id="{79D27DF3-6161-4143-AB93-B04A5540F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61" y="1939959"/>
            <a:ext cx="2747011" cy="4120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244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Places where you find threats </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3BEE8641-8570-4B6D-89C0-0CBA7F14DB71}"/>
              </a:ext>
            </a:extLst>
          </p:cNvPr>
          <p:cNvSpPr txBox="1"/>
          <p:nvPr/>
        </p:nvSpPr>
        <p:spPr>
          <a:xfrm>
            <a:off x="7686675" y="2752724"/>
            <a:ext cx="3690974" cy="923330"/>
          </a:xfrm>
          <a:prstGeom prst="rect">
            <a:avLst/>
          </a:prstGeom>
          <a:noFill/>
        </p:spPr>
        <p:txBody>
          <a:bodyPr wrap="square" rtlCol="0">
            <a:spAutoFit/>
          </a:bodyPr>
          <a:lstStyle/>
          <a:p>
            <a:r>
              <a:rPr lang="en-US" dirty="0"/>
              <a:t>Software Downloads, email attachments contain  Viruses  and malwares</a:t>
            </a:r>
            <a:endParaRPr lang="en-IN" dirty="0"/>
          </a:p>
        </p:txBody>
      </p:sp>
      <p:pic>
        <p:nvPicPr>
          <p:cNvPr id="8196" name="Picture 4" descr="Black Samsung Tablet Computer">
            <a:extLst>
              <a:ext uri="{FF2B5EF4-FFF2-40B4-BE49-F238E27FC236}">
                <a16:creationId xmlns:a16="http://schemas.microsoft.com/office/drawing/2014/main" id="{121BF2EC-076E-4F50-9897-4E7B517C0F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977" y="2246957"/>
            <a:ext cx="4762500"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317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rPr>
              <a:t>Online Games </a:t>
            </a:r>
            <a:endParaRPr lang="tr-TR" sz="2400" b="1" dirty="0">
              <a:solidFill>
                <a:schemeClr val="bg2">
                  <a:lumMod val="25000"/>
                </a:schemeClr>
              </a:solidFill>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138635"/>
            <a:ext cx="652763" cy="663571"/>
          </a:xfrm>
          <a:prstGeom prst="ellipse">
            <a:avLst/>
          </a:prstGeom>
        </p:spPr>
      </p:pic>
      <p:pic>
        <p:nvPicPr>
          <p:cNvPr id="21" name="Picture 20">
            <a:extLst>
              <a:ext uri="{FF2B5EF4-FFF2-40B4-BE49-F238E27FC236}">
                <a16:creationId xmlns:a16="http://schemas.microsoft.com/office/drawing/2014/main" id="{296FA2B9-75B5-444E-90CA-072234B27AC7}"/>
              </a:ext>
            </a:extLst>
          </p:cNvPr>
          <p:cNvPicPr>
            <a:picLocks noChangeAspect="1"/>
          </p:cNvPicPr>
          <p:nvPr/>
        </p:nvPicPr>
        <p:blipFill>
          <a:blip r:embed="rId5"/>
          <a:stretch>
            <a:fillRect/>
          </a:stretch>
        </p:blipFill>
        <p:spPr>
          <a:xfrm>
            <a:off x="8709486" y="6190725"/>
            <a:ext cx="3482514" cy="586868"/>
          </a:xfrm>
          <a:prstGeom prst="rect">
            <a:avLst/>
          </a:prstGeom>
        </p:spPr>
      </p:pic>
      <p:pic>
        <p:nvPicPr>
          <p:cNvPr id="1026" name="Picture 2" descr="Close-Up View of a Person Playing League of Legends">
            <a:extLst>
              <a:ext uri="{FF2B5EF4-FFF2-40B4-BE49-F238E27FC236}">
                <a16:creationId xmlns:a16="http://schemas.microsoft.com/office/drawing/2014/main" id="{BEFECD0D-3F4E-4274-8A02-05C7964A88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977" y="2144662"/>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36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Places where you find threats </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3BEE8641-8570-4B6D-89C0-0CBA7F14DB71}"/>
              </a:ext>
            </a:extLst>
          </p:cNvPr>
          <p:cNvSpPr txBox="1"/>
          <p:nvPr/>
        </p:nvSpPr>
        <p:spPr>
          <a:xfrm>
            <a:off x="5727209" y="2752724"/>
            <a:ext cx="5650440" cy="646331"/>
          </a:xfrm>
          <a:prstGeom prst="rect">
            <a:avLst/>
          </a:prstGeom>
          <a:noFill/>
        </p:spPr>
        <p:txBody>
          <a:bodyPr wrap="square" rtlCol="0">
            <a:spAutoFit/>
          </a:bodyPr>
          <a:lstStyle/>
          <a:p>
            <a:r>
              <a:rPr lang="en-US" dirty="0"/>
              <a:t>Get into trouble if you download pirated or copyrighted music , movies, tv shows or software</a:t>
            </a:r>
            <a:endParaRPr lang="en-IN" dirty="0"/>
          </a:p>
        </p:txBody>
      </p:sp>
      <p:pic>
        <p:nvPicPr>
          <p:cNvPr id="9218" name="Picture 2" descr="Coronavirus">
            <a:extLst>
              <a:ext uri="{FF2B5EF4-FFF2-40B4-BE49-F238E27FC236}">
                <a16:creationId xmlns:a16="http://schemas.microsoft.com/office/drawing/2014/main" id="{54AACE81-0F82-425B-9D20-DBF4005209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377518"/>
            <a:ext cx="4762500"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441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Places where you find threats </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3BEE8641-8570-4B6D-89C0-0CBA7F14DB71}"/>
              </a:ext>
            </a:extLst>
          </p:cNvPr>
          <p:cNvSpPr txBox="1"/>
          <p:nvPr/>
        </p:nvSpPr>
        <p:spPr>
          <a:xfrm>
            <a:off x="4848225" y="2752724"/>
            <a:ext cx="6529424" cy="923330"/>
          </a:xfrm>
          <a:prstGeom prst="rect">
            <a:avLst/>
          </a:prstGeom>
          <a:noFill/>
        </p:spPr>
        <p:txBody>
          <a:bodyPr wrap="square" rtlCol="0">
            <a:spAutoFit/>
          </a:bodyPr>
          <a:lstStyle/>
          <a:p>
            <a:r>
              <a:rPr kumimoji="0" lang="en-IN" sz="1800" b="1" i="0" u="none" strike="noStrike" cap="none" spc="0" normalizeH="0" baseline="0" dirty="0">
                <a:ln>
                  <a:noFill/>
                </a:ln>
                <a:solidFill>
                  <a:srgbClr val="5E5E5E"/>
                </a:solidFill>
                <a:effectLst/>
                <a:uFillTx/>
                <a:latin typeface="+mn-lt"/>
                <a:ea typeface="+mn-ea"/>
                <a:cs typeface="+mn-cs"/>
                <a:sym typeface="Helvetica Neue"/>
              </a:rPr>
              <a:t>We share every bit to strangers on  train journey ….</a:t>
            </a:r>
          </a:p>
          <a:p>
            <a:endParaRPr lang="en-IN" dirty="0"/>
          </a:p>
          <a:p>
            <a:r>
              <a:rPr lang="en-IN" dirty="0"/>
              <a:t>Limit Information Sharing </a:t>
            </a:r>
          </a:p>
        </p:txBody>
      </p:sp>
      <p:pic>
        <p:nvPicPr>
          <p:cNvPr id="17" name="Picture 16">
            <a:extLst>
              <a:ext uri="{FF2B5EF4-FFF2-40B4-BE49-F238E27FC236}">
                <a16:creationId xmlns:a16="http://schemas.microsoft.com/office/drawing/2014/main" id="{8E2F4CE2-0535-448F-A770-7CC979192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827" y="1961947"/>
            <a:ext cx="2822682" cy="4002563"/>
          </a:xfrm>
          <a:prstGeom prst="rect">
            <a:avLst/>
          </a:prstGeom>
        </p:spPr>
      </p:pic>
    </p:spTree>
    <p:extLst>
      <p:ext uri="{BB962C8B-B14F-4D97-AF65-F5344CB8AC3E}">
        <p14:creationId xmlns:p14="http://schemas.microsoft.com/office/powerpoint/2010/main" val="2062555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pic>
        <p:nvPicPr>
          <p:cNvPr id="12" name="Picture 11">
            <a:extLst>
              <a:ext uri="{FF2B5EF4-FFF2-40B4-BE49-F238E27FC236}">
                <a16:creationId xmlns:a16="http://schemas.microsoft.com/office/drawing/2014/main" id="{A42858B5-E969-4D79-A892-EC021F65D068}"/>
              </a:ext>
            </a:extLst>
          </p:cNvPr>
          <p:cNvPicPr>
            <a:picLocks noChangeAspect="1"/>
          </p:cNvPicPr>
          <p:nvPr/>
        </p:nvPicPr>
        <p:blipFill>
          <a:blip r:embed="rId6"/>
          <a:stretch>
            <a:fillRect/>
          </a:stretch>
        </p:blipFill>
        <p:spPr>
          <a:xfrm>
            <a:off x="589946" y="2332128"/>
            <a:ext cx="2532405" cy="1532771"/>
          </a:xfrm>
          <a:prstGeom prst="rect">
            <a:avLst/>
          </a:prstGeom>
        </p:spPr>
      </p:pic>
      <p:pic>
        <p:nvPicPr>
          <p:cNvPr id="17" name="Picture 16">
            <a:extLst>
              <a:ext uri="{FF2B5EF4-FFF2-40B4-BE49-F238E27FC236}">
                <a16:creationId xmlns:a16="http://schemas.microsoft.com/office/drawing/2014/main" id="{9B1AB708-BFDF-450F-818C-DF86EC033CF8}"/>
              </a:ext>
            </a:extLst>
          </p:cNvPr>
          <p:cNvPicPr>
            <a:picLocks noChangeAspect="1"/>
          </p:cNvPicPr>
          <p:nvPr/>
        </p:nvPicPr>
        <p:blipFill>
          <a:blip r:embed="rId7"/>
          <a:stretch>
            <a:fillRect/>
          </a:stretch>
        </p:blipFill>
        <p:spPr>
          <a:xfrm>
            <a:off x="6841896" y="1712982"/>
            <a:ext cx="4760158" cy="3341631"/>
          </a:xfrm>
          <a:prstGeom prst="rect">
            <a:avLst/>
          </a:prstGeom>
        </p:spPr>
      </p:pic>
      <p:sp>
        <p:nvSpPr>
          <p:cNvPr id="19" name="TextBox 18">
            <a:extLst>
              <a:ext uri="{FF2B5EF4-FFF2-40B4-BE49-F238E27FC236}">
                <a16:creationId xmlns:a16="http://schemas.microsoft.com/office/drawing/2014/main" id="{B80B0FAA-B634-4A0F-8B0E-3B381E5B4F24}"/>
              </a:ext>
            </a:extLst>
          </p:cNvPr>
          <p:cNvSpPr txBox="1"/>
          <p:nvPr/>
        </p:nvSpPr>
        <p:spPr>
          <a:xfrm>
            <a:off x="3390900" y="3025259"/>
            <a:ext cx="3152775" cy="646331"/>
          </a:xfrm>
          <a:prstGeom prst="rect">
            <a:avLst/>
          </a:prstGeom>
          <a:noFill/>
        </p:spPr>
        <p:txBody>
          <a:bodyPr wrap="square">
            <a:spAutoFit/>
          </a:bodyPr>
          <a:lstStyle/>
          <a:p>
            <a:pPr fontAlgn="base">
              <a:spcBef>
                <a:spcPts val="600"/>
              </a:spcBef>
              <a:spcAft>
                <a:spcPct val="0"/>
              </a:spcAft>
              <a:buClr>
                <a:srgbClr val="F0AB00"/>
              </a:buClr>
              <a:buSzPct val="80000"/>
            </a:pPr>
            <a:r>
              <a:rPr lang="en-US" sz="1800" kern="0" dirty="0">
                <a:ea typeface="Arial Unicode MS" pitchFamily="34" charset="-128"/>
                <a:cs typeface="Arial Unicode MS" pitchFamily="34" charset="-128"/>
              </a:rPr>
              <a:t>Having same passwords for all accounts</a:t>
            </a:r>
          </a:p>
        </p:txBody>
      </p:sp>
      <p:sp>
        <p:nvSpPr>
          <p:cNvPr id="3" name="TextBox 2">
            <a:extLst>
              <a:ext uri="{FF2B5EF4-FFF2-40B4-BE49-F238E27FC236}">
                <a16:creationId xmlns:a16="http://schemas.microsoft.com/office/drawing/2014/main" id="{74880022-BE97-4DA3-8DBF-78CF3B28E7D9}"/>
              </a:ext>
            </a:extLst>
          </p:cNvPr>
          <p:cNvSpPr txBox="1"/>
          <p:nvPr/>
        </p:nvSpPr>
        <p:spPr>
          <a:xfrm>
            <a:off x="4191000" y="4895850"/>
            <a:ext cx="2438400" cy="1200329"/>
          </a:xfrm>
          <a:prstGeom prst="rect">
            <a:avLst/>
          </a:prstGeom>
          <a:noFill/>
        </p:spPr>
        <p:txBody>
          <a:bodyPr wrap="square" rtlCol="0">
            <a:spAutoFit/>
          </a:bodyPr>
          <a:lstStyle/>
          <a:p>
            <a:r>
              <a:rPr lang="en-US" sz="1800" kern="0">
                <a:ea typeface="Arial Unicode MS" pitchFamily="34" charset="-128"/>
                <a:cs typeface="Arial Unicode MS" pitchFamily="34" charset="-128"/>
              </a:rPr>
              <a:t>Zuckerberg’s weakness was reusing passwords “</a:t>
            </a:r>
            <a:r>
              <a:rPr lang="en-US" sz="1800" kern="0" dirty="0" err="1">
                <a:ea typeface="Arial Unicode MS" pitchFamily="34" charset="-128"/>
                <a:cs typeface="Arial Unicode MS" pitchFamily="34" charset="-128"/>
              </a:rPr>
              <a:t>dadada</a:t>
            </a:r>
            <a:r>
              <a:rPr lang="en-US" sz="1800" kern="0" dirty="0">
                <a:ea typeface="Arial Unicode MS" pitchFamily="34" charset="-128"/>
                <a:cs typeface="Arial Unicode MS" pitchFamily="34" charset="-128"/>
              </a:rPr>
              <a:t>”</a:t>
            </a:r>
          </a:p>
          <a:p>
            <a:endParaRPr lang="en-IN" dirty="0"/>
          </a:p>
        </p:txBody>
      </p:sp>
    </p:spTree>
    <p:extLst>
      <p:ext uri="{BB962C8B-B14F-4D97-AF65-F5344CB8AC3E}">
        <p14:creationId xmlns:p14="http://schemas.microsoft.com/office/powerpoint/2010/main" val="353392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18" name="TextBox 17">
            <a:extLst>
              <a:ext uri="{FF2B5EF4-FFF2-40B4-BE49-F238E27FC236}">
                <a16:creationId xmlns:a16="http://schemas.microsoft.com/office/drawing/2014/main" id="{C17A8478-D327-4190-9480-D2E4070798F9}"/>
              </a:ext>
            </a:extLst>
          </p:cNvPr>
          <p:cNvSpPr txBox="1"/>
          <p:nvPr/>
        </p:nvSpPr>
        <p:spPr>
          <a:xfrm>
            <a:off x="1933575" y="4564869"/>
            <a:ext cx="7591425" cy="304379"/>
          </a:xfrm>
          <a:prstGeom prst="rect">
            <a:avLst/>
          </a:prstGeom>
          <a:noFill/>
        </p:spPr>
        <p:txBody>
          <a:bodyPr wrap="square">
            <a:spAutoFit/>
          </a:bodyPr>
          <a:lstStyle/>
          <a:p>
            <a:pPr lvl="0" fontAlgn="base">
              <a:lnSpc>
                <a:spcPts val="1620"/>
              </a:lnSpc>
              <a:spcAft>
                <a:spcPts val="1800"/>
              </a:spcAft>
              <a:buSzPts val="1000"/>
              <a:tabLst>
                <a:tab pos="457200" algn="l"/>
              </a:tabLst>
            </a:pPr>
            <a:r>
              <a:rPr lang="en-US" sz="1800" dirty="0">
                <a:solidFill>
                  <a:srgbClr val="000000"/>
                </a:solidFill>
                <a:effectLst/>
                <a:latin typeface="Verdana" panose="020B0604030504040204" pitchFamily="34" charset="0"/>
                <a:ea typeface="Times New Roman" panose="02020603050405020304" pitchFamily="18" charset="0"/>
                <a:cs typeface="Arial" panose="020B0604020202020204" pitchFamily="34" charset="0"/>
              </a:rPr>
              <a:t>Never respond to a threatening email, message, post, or text.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42" name="Picture 2" descr="The Infinite Monkey Theorem Comes To Life : 13.7: Cosmos And Culture : NPR">
            <a:extLst>
              <a:ext uri="{FF2B5EF4-FFF2-40B4-BE49-F238E27FC236}">
                <a16:creationId xmlns:a16="http://schemas.microsoft.com/office/drawing/2014/main" id="{DCFDF751-2B6A-4297-A962-BC03F3E68F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5349" y="2461381"/>
            <a:ext cx="31623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Grayscale Photography of Three Wise Monkey Figurines">
            <a:extLst>
              <a:ext uri="{FF2B5EF4-FFF2-40B4-BE49-F238E27FC236}">
                <a16:creationId xmlns:a16="http://schemas.microsoft.com/office/drawing/2014/main" id="{92F106C2-5E32-40AD-9280-BADFA747A8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130" y="1308856"/>
            <a:ext cx="3833813" cy="2553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99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EF38B4E2-86CE-425F-AD2E-0EB280CC40B8}"/>
              </a:ext>
            </a:extLst>
          </p:cNvPr>
          <p:cNvSpPr txBox="1"/>
          <p:nvPr/>
        </p:nvSpPr>
        <p:spPr>
          <a:xfrm>
            <a:off x="3419475" y="3248025"/>
            <a:ext cx="2318392" cy="707886"/>
          </a:xfrm>
          <a:prstGeom prst="rect">
            <a:avLst/>
          </a:prstGeom>
          <a:noFill/>
        </p:spPr>
        <p:txBody>
          <a:bodyPr wrap="none" rtlCol="0">
            <a:spAutoFit/>
          </a:bodyPr>
          <a:lstStyle/>
          <a:p>
            <a:r>
              <a:rPr lang="en-IN" sz="4000" i="1" dirty="0"/>
              <a:t>Thank You</a:t>
            </a:r>
          </a:p>
        </p:txBody>
      </p:sp>
    </p:spTree>
    <p:extLst>
      <p:ext uri="{BB962C8B-B14F-4D97-AF65-F5344CB8AC3E}">
        <p14:creationId xmlns:p14="http://schemas.microsoft.com/office/powerpoint/2010/main" val="3487803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2" y="1279836"/>
            <a:ext cx="5262857"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CYBER LAWS- IMPLICATIONS OF FLOUTING THE LAW</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419600" y="2525606"/>
            <a:ext cx="7286639" cy="2624052"/>
          </a:xfrm>
          <a:prstGeom prst="rect">
            <a:avLst/>
          </a:prstGeom>
        </p:spPr>
        <p:txBody>
          <a:bodyPr wrap="square">
            <a:spAutoFit/>
          </a:bodyPr>
          <a:lstStyle/>
          <a:p>
            <a:pPr lvl="0" algn="just">
              <a:lnSpc>
                <a:spcPct val="115000"/>
              </a:lnSpc>
              <a:spcBef>
                <a:spcPts val="1000"/>
              </a:spcBef>
              <a:spcAft>
                <a:spcPts val="0"/>
              </a:spcAft>
            </a:pPr>
            <a:r>
              <a:rPr lang="en-US" sz="1600" dirty="0">
                <a:solidFill>
                  <a:srgbClr val="000000"/>
                </a:solidFill>
                <a:highlight>
                  <a:srgbClr val="FFFFFF"/>
                </a:highlight>
                <a:ea typeface="Oswald"/>
                <a:cs typeface="Oswald"/>
              </a:rPr>
              <a:t>The computer-generated world of the internet is known as cyberspace and the laws prevailing in this area are known as Cyber laws and all the users of this space come under the ambit of these laws as it carries a kind of worldwide jurisdiction. Cyber law can also be described as that branch of law that deals with legal issues related to use of inter-networked information technology. In short, cyber law is the law governing computers and the </a:t>
            </a:r>
            <a:r>
              <a:rPr lang="en-US" sz="1600" dirty="0" err="1">
                <a:solidFill>
                  <a:srgbClr val="000000"/>
                </a:solidFill>
                <a:highlight>
                  <a:srgbClr val="FFFFFF"/>
                </a:highlight>
                <a:ea typeface="Oswald"/>
                <a:cs typeface="Oswald"/>
              </a:rPr>
              <a:t>internet.Cyber</a:t>
            </a:r>
            <a:r>
              <a:rPr lang="en-US" sz="1600" dirty="0">
                <a:solidFill>
                  <a:srgbClr val="000000"/>
                </a:solidFill>
                <a:highlight>
                  <a:srgbClr val="FFFFFF"/>
                </a:highlight>
                <a:ea typeface="Oswald"/>
                <a:cs typeface="Oswald"/>
              </a:rPr>
              <a:t> law is important because it touches almost all aspects of transactions and activities and involves the internet, World Wide Web and cyberspace. Every action and reaction in cyberspace has some legal and cyber legal angles.</a:t>
            </a:r>
            <a:endParaRPr lang="en-US" sz="1100" dirty="0">
              <a:solidFill>
                <a:srgbClr val="000000"/>
              </a:solidFill>
              <a:highlight>
                <a:srgbClr val="FFFFFF"/>
              </a:highlight>
              <a:ea typeface="Oswald"/>
              <a:cs typeface="Oswald"/>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16.png">
            <a:extLst>
              <a:ext uri="{FF2B5EF4-FFF2-40B4-BE49-F238E27FC236}">
                <a16:creationId xmlns:a16="http://schemas.microsoft.com/office/drawing/2014/main" id="{9A06639B-44A2-405E-B239-ECDEF4244053}"/>
              </a:ext>
            </a:extLst>
          </p:cNvPr>
          <p:cNvPicPr/>
          <p:nvPr/>
        </p:nvPicPr>
        <p:blipFill>
          <a:blip r:embed="rId4"/>
          <a:srcRect/>
          <a:stretch>
            <a:fillRect/>
          </a:stretch>
        </p:blipFill>
        <p:spPr>
          <a:xfrm>
            <a:off x="909320" y="2652117"/>
            <a:ext cx="2971800" cy="2585721"/>
          </a:xfrm>
          <a:prstGeom prst="rect">
            <a:avLst/>
          </a:prstGeom>
          <a:ln/>
        </p:spPr>
      </p:pic>
      <p:pic>
        <p:nvPicPr>
          <p:cNvPr id="18" name="Picture 17" descr="A picture containing device&#10;&#10;Description automatically generated">
            <a:extLst>
              <a:ext uri="{FF2B5EF4-FFF2-40B4-BE49-F238E27FC236}">
                <a16:creationId xmlns:a16="http://schemas.microsoft.com/office/drawing/2014/main" id="{30F792DF-213F-4CD9-8770-99D0819860A3}"/>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051267" y="87723"/>
            <a:ext cx="652763" cy="663571"/>
          </a:xfrm>
          <a:prstGeom prst="ellipse">
            <a:avLst/>
          </a:prstGeom>
        </p:spPr>
      </p:pic>
      <p:pic>
        <p:nvPicPr>
          <p:cNvPr id="21" name="Picture 20">
            <a:extLst>
              <a:ext uri="{FF2B5EF4-FFF2-40B4-BE49-F238E27FC236}">
                <a16:creationId xmlns:a16="http://schemas.microsoft.com/office/drawing/2014/main" id="{2AFB0242-0686-4665-A6F8-F030324C2FCE}"/>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3104193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628231"/>
            <a:chOff x="36606" y="153570"/>
            <a:chExt cx="12155394" cy="6628231"/>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pic>
          <p:nvPicPr>
            <p:cNvPr id="17" name="Picture 1">
              <a:extLst>
                <a:ext uri="{FF2B5EF4-FFF2-40B4-BE49-F238E27FC236}">
                  <a16:creationId xmlns:a16="http://schemas.microsoft.com/office/drawing/2014/main" id="{F085ED7D-7A92-9B4D-BEDD-05CE6C142338}"/>
                </a:ext>
              </a:extLst>
            </p:cNvPr>
            <p:cNvPicPr>
              <a:picLocks noChangeAspect="1" noChangeArrowheads="1"/>
            </p:cNvPicPr>
            <p:nvPr/>
          </p:nvPicPr>
          <p:blipFill>
            <a:blip r:embed="rId4" cstate="print"/>
            <a:srcRect/>
            <a:stretch>
              <a:fillRect/>
            </a:stretch>
          </p:blipFill>
          <p:spPr bwMode="auto">
            <a:xfrm>
              <a:off x="9633856" y="6238542"/>
              <a:ext cx="2521537" cy="543259"/>
            </a:xfrm>
            <a:prstGeom prst="rect">
              <a:avLst/>
            </a:prstGeom>
            <a:noFill/>
            <a:ln w="9525">
              <a:noFill/>
              <a:miter lim="800000"/>
              <a:headEnd/>
              <a:tailEnd/>
            </a:ln>
          </p:spPr>
        </p:pic>
      </p:grpSp>
      <p:sp>
        <p:nvSpPr>
          <p:cNvPr id="19" name="Rectangle 18">
            <a:extLst>
              <a:ext uri="{FF2B5EF4-FFF2-40B4-BE49-F238E27FC236}">
                <a16:creationId xmlns:a16="http://schemas.microsoft.com/office/drawing/2014/main" id="{A56E0A9E-AD85-A54F-90BF-2E65752C17A9}"/>
              </a:ext>
            </a:extLst>
          </p:cNvPr>
          <p:cNvSpPr/>
          <p:nvPr/>
        </p:nvSpPr>
        <p:spPr>
          <a:xfrm>
            <a:off x="464352" y="1279836"/>
            <a:ext cx="5262857"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CYBER LAWS- IMPLICATIONS OF FLOUTING THE LAW</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419600" y="2525606"/>
            <a:ext cx="7286639" cy="3435621"/>
          </a:xfrm>
          <a:prstGeom prst="rect">
            <a:avLst/>
          </a:prstGeom>
        </p:spPr>
        <p:txBody>
          <a:bodyPr wrap="square">
            <a:spAutoFit/>
          </a:bodyPr>
          <a:lstStyle/>
          <a:p>
            <a:pPr lvl="0" algn="just">
              <a:lnSpc>
                <a:spcPct val="115000"/>
              </a:lnSpc>
              <a:spcBef>
                <a:spcPts val="1000"/>
              </a:spcBef>
              <a:spcAft>
                <a:spcPts val="0"/>
              </a:spcAft>
            </a:pPr>
            <a:r>
              <a:rPr lang="en-US" sz="1400" dirty="0">
                <a:solidFill>
                  <a:srgbClr val="000000"/>
                </a:solidFill>
                <a:highlight>
                  <a:srgbClr val="FFFFFF"/>
                </a:highlight>
                <a:ea typeface="Oswald"/>
                <a:cs typeface="Oswald"/>
              </a:rPr>
              <a:t>1. Need of Cyber Laws- </a:t>
            </a:r>
          </a:p>
          <a:p>
            <a:pPr lvl="0" algn="just">
              <a:lnSpc>
                <a:spcPct val="115000"/>
              </a:lnSpc>
              <a:spcBef>
                <a:spcPts val="1000"/>
              </a:spcBef>
              <a:spcAft>
                <a:spcPts val="0"/>
              </a:spcAft>
            </a:pPr>
            <a:r>
              <a:rPr lang="en-US" sz="1400" dirty="0">
                <a:solidFill>
                  <a:srgbClr val="000000"/>
                </a:solidFill>
                <a:highlight>
                  <a:srgbClr val="FFFFFF"/>
                </a:highlight>
                <a:ea typeface="Oswald"/>
                <a:cs typeface="Oswald"/>
              </a:rPr>
              <a:t>The world is becoming more and more digitally sophisticated and so are the crimes. The Internet was initially developed as a research and information sharing tool and was in an unregulated manner. As the time passed by it became more transactional with e-business, e-commerce, e-governance and e-procurement etc. All legal issues related to internet crime are dealt with through cyber laws. As the number of internet users is on the rise, the need for cyber laws and their application has also gathered great momentum.</a:t>
            </a:r>
          </a:p>
          <a:p>
            <a:pPr lvl="0" algn="just">
              <a:lnSpc>
                <a:spcPct val="115000"/>
              </a:lnSpc>
              <a:spcBef>
                <a:spcPts val="1000"/>
              </a:spcBef>
              <a:spcAft>
                <a:spcPts val="0"/>
              </a:spcAft>
            </a:pPr>
            <a:r>
              <a:rPr lang="en-US" sz="1400" dirty="0">
                <a:solidFill>
                  <a:srgbClr val="000000"/>
                </a:solidFill>
                <a:highlight>
                  <a:srgbClr val="FFFFFF"/>
                </a:highlight>
                <a:ea typeface="Oswald"/>
                <a:cs typeface="Oswald"/>
              </a:rPr>
              <a:t>2. Punishment for Breaking the Cyber Laws and Committing the Cybercrimes-</a:t>
            </a:r>
          </a:p>
          <a:p>
            <a:pPr lvl="0" algn="just">
              <a:lnSpc>
                <a:spcPct val="115000"/>
              </a:lnSpc>
              <a:spcBef>
                <a:spcPts val="1000"/>
              </a:spcBef>
              <a:spcAft>
                <a:spcPts val="0"/>
              </a:spcAft>
            </a:pPr>
            <a:r>
              <a:rPr lang="en-US" sz="1400" dirty="0">
                <a:solidFill>
                  <a:srgbClr val="000000"/>
                </a:solidFill>
                <a:highlight>
                  <a:srgbClr val="FFFFFF"/>
                </a:highlight>
                <a:ea typeface="Oswald"/>
                <a:cs typeface="Oswald"/>
              </a:rPr>
              <a:t>Punishment is three years imprisonment or fine of one lakh rupees or both. 66D Cheating by personation using computer resources or a communication device shall be punished with imprisonment of either description for a term which extends to three years and shall also be liable to fine which may extend to one lakh rupee.</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16.png">
            <a:extLst>
              <a:ext uri="{FF2B5EF4-FFF2-40B4-BE49-F238E27FC236}">
                <a16:creationId xmlns:a16="http://schemas.microsoft.com/office/drawing/2014/main" id="{9A06639B-44A2-405E-B239-ECDEF4244053}"/>
              </a:ext>
            </a:extLst>
          </p:cNvPr>
          <p:cNvPicPr/>
          <p:nvPr/>
        </p:nvPicPr>
        <p:blipFill>
          <a:blip r:embed="rId5"/>
          <a:srcRect/>
          <a:stretch>
            <a:fillRect/>
          </a:stretch>
        </p:blipFill>
        <p:spPr>
          <a:xfrm>
            <a:off x="909320" y="2652117"/>
            <a:ext cx="2971800" cy="2585721"/>
          </a:xfrm>
          <a:prstGeom prst="rect">
            <a:avLst/>
          </a:prstGeom>
          <a:ln/>
        </p:spPr>
      </p:pic>
      <p:pic>
        <p:nvPicPr>
          <p:cNvPr id="18" name="Picture 17" descr="A picture containing device&#10;&#10;Description automatically generated">
            <a:extLst>
              <a:ext uri="{FF2B5EF4-FFF2-40B4-BE49-F238E27FC236}">
                <a16:creationId xmlns:a16="http://schemas.microsoft.com/office/drawing/2014/main" id="{D3C7A3DE-A57A-4E84-9FB5-ABF47EB75F0A}"/>
              </a:ext>
            </a:extLst>
          </p:cNvPr>
          <p:cNvPicPr>
            <a:picLocks noChangeAspect="1"/>
          </p:cNvPicPr>
          <p:nvPr/>
        </p:nvPicPr>
        <p:blipFill rotWithShape="1">
          <a:blip r:embed="rId6">
            <a:extLst>
              <a:ext uri="{28A0092B-C50C-407E-A947-70E740481C1C}">
                <a14:useLocalDpi xmlns:a14="http://schemas.microsoft.com/office/drawing/2010/main" val="0"/>
              </a:ext>
            </a:extLst>
          </a:blip>
          <a:srcRect l="36618" t="14581" r="36736" b="14234"/>
          <a:stretch/>
        </p:blipFill>
        <p:spPr>
          <a:xfrm>
            <a:off x="10930919" y="140246"/>
            <a:ext cx="652763" cy="663571"/>
          </a:xfrm>
          <a:prstGeom prst="ellipse">
            <a:avLst/>
          </a:prstGeom>
        </p:spPr>
      </p:pic>
    </p:spTree>
    <p:extLst>
      <p:ext uri="{BB962C8B-B14F-4D97-AF65-F5344CB8AC3E}">
        <p14:creationId xmlns:p14="http://schemas.microsoft.com/office/powerpoint/2010/main" val="642732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2" y="1279836"/>
            <a:ext cx="5262857"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ONLINE GAMING- </a:t>
            </a:r>
          </a:p>
          <a:p>
            <a:r>
              <a:rPr lang="en-US" sz="2400" b="1" dirty="0">
                <a:solidFill>
                  <a:schemeClr val="bg2">
                    <a:lumMod val="25000"/>
                  </a:schemeClr>
                </a:solidFill>
                <a:latin typeface="Montserrat SemiBold" panose="00000700000000000000" pitchFamily="50" charset="0"/>
              </a:rPr>
              <a:t>SAFETY AND SECURITY</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572000" y="1127097"/>
            <a:ext cx="7286639" cy="5092420"/>
          </a:xfrm>
          <a:prstGeom prst="rect">
            <a:avLst/>
          </a:prstGeom>
        </p:spPr>
        <p:txBody>
          <a:bodyPr wrap="square">
            <a:spAutoFit/>
          </a:bodyPr>
          <a:lstStyle/>
          <a:p>
            <a:pPr lvl="0" algn="just">
              <a:lnSpc>
                <a:spcPct val="115000"/>
              </a:lnSpc>
              <a:spcBef>
                <a:spcPts val="1000"/>
              </a:spcBef>
              <a:spcAft>
                <a:spcPts val="0"/>
              </a:spcAft>
            </a:pPr>
            <a:r>
              <a:rPr lang="en-US" sz="1600" dirty="0">
                <a:solidFill>
                  <a:srgbClr val="000000"/>
                </a:solidFill>
                <a:highlight>
                  <a:srgbClr val="FFFFFF"/>
                </a:highlight>
                <a:ea typeface="Oswald"/>
                <a:cs typeface="Oswald"/>
              </a:rPr>
              <a:t>New technologies and high-speed internet connections have helped online gaming become a popular pastime on the internet. Because gamers invest large amounts of time and money in today’s sophisticated games, others see an opportunity for mischief or illicit profit. The technological and social risks of online games should be understood by anyone who enjoys them. These include the following: </a:t>
            </a:r>
          </a:p>
          <a:p>
            <a:pPr lvl="0" algn="just">
              <a:lnSpc>
                <a:spcPct val="115000"/>
              </a:lnSpc>
              <a:spcBef>
                <a:spcPts val="1000"/>
              </a:spcBef>
              <a:spcAft>
                <a:spcPts val="0"/>
              </a:spcAft>
            </a:pPr>
            <a:r>
              <a:rPr lang="en-US" sz="1600" dirty="0">
                <a:solidFill>
                  <a:srgbClr val="000000"/>
                </a:solidFill>
                <a:highlight>
                  <a:srgbClr val="FFFFFF"/>
                </a:highlight>
                <a:ea typeface="Oswald"/>
                <a:cs typeface="Oswald"/>
              </a:rPr>
              <a:t>●	risks from social interactions with strangers who may trick you into revealing personal or financial information. </a:t>
            </a:r>
          </a:p>
          <a:p>
            <a:pPr lvl="0" algn="just">
              <a:lnSpc>
                <a:spcPct val="115000"/>
              </a:lnSpc>
              <a:spcBef>
                <a:spcPts val="1000"/>
              </a:spcBef>
              <a:spcAft>
                <a:spcPts val="0"/>
              </a:spcAft>
            </a:pPr>
            <a:r>
              <a:rPr lang="en-US" sz="1600" dirty="0">
                <a:solidFill>
                  <a:srgbClr val="000000"/>
                </a:solidFill>
                <a:highlight>
                  <a:srgbClr val="FFFFFF"/>
                </a:highlight>
                <a:ea typeface="Oswald"/>
                <a:cs typeface="Oswald"/>
              </a:rPr>
              <a:t>●	risks from computer intruders exploiting security vulnerabilities.</a:t>
            </a:r>
          </a:p>
          <a:p>
            <a:pPr lvl="0" algn="just">
              <a:lnSpc>
                <a:spcPct val="115000"/>
              </a:lnSpc>
              <a:spcBef>
                <a:spcPts val="1000"/>
              </a:spcBef>
              <a:spcAft>
                <a:spcPts val="0"/>
              </a:spcAft>
            </a:pPr>
            <a:r>
              <a:rPr lang="en-US" sz="1600" dirty="0">
                <a:solidFill>
                  <a:srgbClr val="000000"/>
                </a:solidFill>
                <a:highlight>
                  <a:srgbClr val="FFFFFF"/>
                </a:highlight>
                <a:ea typeface="Oswald"/>
                <a:cs typeface="Oswald"/>
              </a:rPr>
              <a:t>●	risks from online and real-world predators .</a:t>
            </a:r>
          </a:p>
          <a:p>
            <a:pPr lvl="0" algn="just">
              <a:lnSpc>
                <a:spcPct val="115000"/>
              </a:lnSpc>
              <a:spcBef>
                <a:spcPts val="1000"/>
              </a:spcBef>
              <a:spcAft>
                <a:spcPts val="0"/>
              </a:spcAft>
            </a:pPr>
            <a:r>
              <a:rPr lang="en-US" sz="1600" dirty="0">
                <a:solidFill>
                  <a:srgbClr val="000000"/>
                </a:solidFill>
                <a:highlight>
                  <a:srgbClr val="FFFFFF"/>
                </a:highlight>
                <a:ea typeface="Oswald"/>
                <a:cs typeface="Oswald"/>
              </a:rPr>
              <a:t>●	risks from viruses, Trojan horses, computer worms, and spyware Online gambling is now also very popular. </a:t>
            </a:r>
          </a:p>
          <a:p>
            <a:pPr lvl="0" algn="just">
              <a:lnSpc>
                <a:spcPct val="115000"/>
              </a:lnSpc>
              <a:spcBef>
                <a:spcPts val="1000"/>
              </a:spcBef>
              <a:spcAft>
                <a:spcPts val="0"/>
              </a:spcAft>
            </a:pPr>
            <a:endParaRPr lang="en-US" sz="1600" dirty="0">
              <a:solidFill>
                <a:srgbClr val="000000"/>
              </a:solidFill>
              <a:highlight>
                <a:srgbClr val="FFFFFF"/>
              </a:highlight>
              <a:ea typeface="Oswald"/>
              <a:cs typeface="Oswald"/>
            </a:endParaRPr>
          </a:p>
          <a:p>
            <a:pPr lvl="0" algn="just">
              <a:lnSpc>
                <a:spcPct val="115000"/>
              </a:lnSpc>
              <a:spcBef>
                <a:spcPts val="1000"/>
              </a:spcBef>
              <a:spcAft>
                <a:spcPts val="0"/>
              </a:spcAft>
            </a:pPr>
            <a:r>
              <a:rPr lang="en-US" sz="1600" dirty="0">
                <a:solidFill>
                  <a:srgbClr val="000000"/>
                </a:solidFill>
                <a:highlight>
                  <a:srgbClr val="FFFFFF"/>
                </a:highlight>
                <a:ea typeface="Oswald"/>
                <a:cs typeface="Oswald"/>
              </a:rPr>
              <a:t>People play casino-like games, lotteries, and bet on sporting </a:t>
            </a:r>
            <a:r>
              <a:rPr lang="en-US" sz="1600" dirty="0" err="1">
                <a:solidFill>
                  <a:srgbClr val="000000"/>
                </a:solidFill>
                <a:highlight>
                  <a:srgbClr val="FFFFFF"/>
                </a:highlight>
                <a:ea typeface="Oswald"/>
                <a:cs typeface="Oswald"/>
              </a:rPr>
              <a:t>events.Like</a:t>
            </a:r>
            <a:r>
              <a:rPr lang="en-US" sz="1600" dirty="0">
                <a:solidFill>
                  <a:srgbClr val="000000"/>
                </a:solidFill>
                <a:highlight>
                  <a:srgbClr val="FFFFFF"/>
                </a:highlight>
                <a:ea typeface="Oswald"/>
                <a:cs typeface="Oswald"/>
              </a:rPr>
              <a:t> any form of gambling, the risks include addiction and the potential rapid loss of any funds invested in the game.</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2.png">
            <a:extLst>
              <a:ext uri="{FF2B5EF4-FFF2-40B4-BE49-F238E27FC236}">
                <a16:creationId xmlns:a16="http://schemas.microsoft.com/office/drawing/2014/main" id="{8182C2BF-ECD5-4823-98BA-B839E58AF108}"/>
              </a:ext>
            </a:extLst>
          </p:cNvPr>
          <p:cNvPicPr/>
          <p:nvPr/>
        </p:nvPicPr>
        <p:blipFill>
          <a:blip r:embed="rId4"/>
          <a:srcRect/>
          <a:stretch>
            <a:fillRect/>
          </a:stretch>
        </p:blipFill>
        <p:spPr>
          <a:xfrm>
            <a:off x="464352" y="2289466"/>
            <a:ext cx="3284688" cy="2457702"/>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E5EAB791-A648-442E-94D6-FDD3A7027ED5}"/>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137107" y="131037"/>
            <a:ext cx="652763" cy="663571"/>
          </a:xfrm>
          <a:prstGeom prst="ellipse">
            <a:avLst/>
          </a:prstGeom>
        </p:spPr>
      </p:pic>
      <p:pic>
        <p:nvPicPr>
          <p:cNvPr id="21" name="Picture 20">
            <a:extLst>
              <a:ext uri="{FF2B5EF4-FFF2-40B4-BE49-F238E27FC236}">
                <a16:creationId xmlns:a16="http://schemas.microsoft.com/office/drawing/2014/main" id="{19506984-A7B3-4877-8D6F-2718BD4713F5}"/>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1123698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2" y="1279836"/>
            <a:ext cx="5262857"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ONLINE GAMING- </a:t>
            </a:r>
          </a:p>
          <a:p>
            <a:r>
              <a:rPr lang="en-US" sz="2400" b="1" dirty="0">
                <a:solidFill>
                  <a:schemeClr val="bg2">
                    <a:lumMod val="25000"/>
                  </a:schemeClr>
                </a:solidFill>
                <a:latin typeface="Montserrat SemiBold" panose="00000700000000000000" pitchFamily="50" charset="0"/>
              </a:rPr>
              <a:t>SAFETY AND SECURITY</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572000" y="1127097"/>
            <a:ext cx="7286639" cy="5137112"/>
          </a:xfrm>
          <a:prstGeom prst="rect">
            <a:avLst/>
          </a:prstGeom>
        </p:spPr>
        <p:txBody>
          <a:bodyPr wrap="square">
            <a:spAutoFit/>
          </a:bodyPr>
          <a:lstStyle/>
          <a:p>
            <a:pPr lvl="0" algn="just">
              <a:lnSpc>
                <a:spcPct val="115000"/>
              </a:lnSpc>
              <a:spcBef>
                <a:spcPts val="1000"/>
              </a:spcBef>
              <a:spcAft>
                <a:spcPts val="0"/>
              </a:spcAft>
            </a:pPr>
            <a:r>
              <a:rPr lang="en-US" sz="2000" b="1" dirty="0">
                <a:solidFill>
                  <a:srgbClr val="000000"/>
                </a:solidFill>
                <a:highlight>
                  <a:srgbClr val="FFFFFF"/>
                </a:highlight>
                <a:ea typeface="Oswald"/>
                <a:cs typeface="Oswald"/>
              </a:rPr>
              <a:t>Online Gaming Risks</a:t>
            </a:r>
          </a:p>
          <a:p>
            <a:pPr lvl="0" algn="just">
              <a:lnSpc>
                <a:spcPct val="115000"/>
              </a:lnSpc>
              <a:spcBef>
                <a:spcPts val="1000"/>
              </a:spcBef>
              <a:spcAft>
                <a:spcPts val="0"/>
              </a:spcAft>
            </a:pPr>
            <a:r>
              <a:rPr lang="en-US" sz="1400" dirty="0">
                <a:solidFill>
                  <a:srgbClr val="000000"/>
                </a:solidFill>
                <a:highlight>
                  <a:srgbClr val="FFFFFF"/>
                </a:highlight>
                <a:ea typeface="Oswald"/>
                <a:cs typeface="Oswald"/>
              </a:rPr>
              <a:t>Gamers sell virtual game items for real-world money in markets such as eBay. In some games, there is a user-created, virtual world where people use real money to create or purchase personal property in their online world. This has created an opportunity for a new type of criminal activity called “virtual crime.” </a:t>
            </a:r>
          </a:p>
          <a:p>
            <a:pPr lvl="0" algn="just">
              <a:lnSpc>
                <a:spcPct val="115000"/>
              </a:lnSpc>
              <a:spcBef>
                <a:spcPts val="1000"/>
              </a:spcBef>
              <a:spcAft>
                <a:spcPts val="0"/>
              </a:spcAft>
            </a:pPr>
            <a:r>
              <a:rPr lang="en-US" sz="1400" dirty="0">
                <a:solidFill>
                  <a:srgbClr val="000000"/>
                </a:solidFill>
                <a:highlight>
                  <a:srgbClr val="FFFFFF"/>
                </a:highlight>
                <a:ea typeface="Oswald"/>
                <a:cs typeface="Oswald"/>
              </a:rPr>
              <a:t>In general, online gaming may involve both social risks and technological risks. Thus, many online gaming risks are similar to those computer users may have already encountered, but they may not have realized that the games pose another opportunity for the compromise of their privacy or computer security. </a:t>
            </a:r>
          </a:p>
          <a:p>
            <a:pPr lvl="0" algn="just">
              <a:lnSpc>
                <a:spcPct val="115000"/>
              </a:lnSpc>
              <a:spcBef>
                <a:spcPts val="1000"/>
              </a:spcBef>
              <a:spcAft>
                <a:spcPts val="0"/>
              </a:spcAft>
            </a:pPr>
            <a:r>
              <a:rPr lang="en-US" sz="1400" dirty="0">
                <a:solidFill>
                  <a:srgbClr val="000000"/>
                </a:solidFill>
                <a:highlight>
                  <a:srgbClr val="FFFFFF"/>
                </a:highlight>
                <a:ea typeface="Oswald"/>
                <a:cs typeface="Oswald"/>
              </a:rPr>
              <a:t>1.	Technological Risks.</a:t>
            </a:r>
          </a:p>
          <a:p>
            <a:pPr lvl="0" algn="just">
              <a:lnSpc>
                <a:spcPct val="115000"/>
              </a:lnSpc>
              <a:spcBef>
                <a:spcPts val="1000"/>
              </a:spcBef>
              <a:spcAft>
                <a:spcPts val="0"/>
              </a:spcAft>
            </a:pPr>
            <a:r>
              <a:rPr lang="en-US" sz="1400" dirty="0">
                <a:solidFill>
                  <a:srgbClr val="000000"/>
                </a:solidFill>
                <a:highlight>
                  <a:srgbClr val="FFFFFF"/>
                </a:highlight>
                <a:ea typeface="Oswald"/>
                <a:cs typeface="Oswald"/>
              </a:rPr>
              <a:t>Online gaming can involve the following technological risks to your computer system or the systems of gamers with whom you interact. </a:t>
            </a:r>
          </a:p>
          <a:p>
            <a:pPr lvl="3" algn="just">
              <a:lnSpc>
                <a:spcPct val="115000"/>
              </a:lnSpc>
              <a:spcBef>
                <a:spcPts val="1000"/>
              </a:spcBef>
            </a:pPr>
            <a:r>
              <a:rPr lang="en-US" sz="1400" dirty="0">
                <a:solidFill>
                  <a:srgbClr val="000000"/>
                </a:solidFill>
                <a:highlight>
                  <a:srgbClr val="FFFFFF"/>
                </a:highlight>
                <a:ea typeface="Oswald"/>
                <a:cs typeface="Oswald"/>
              </a:rPr>
              <a:t>●	</a:t>
            </a:r>
            <a:r>
              <a:rPr lang="en-US" sz="1200" dirty="0">
                <a:solidFill>
                  <a:srgbClr val="000000"/>
                </a:solidFill>
                <a:highlight>
                  <a:srgbClr val="FFFFFF"/>
                </a:highlight>
                <a:ea typeface="Oswald"/>
                <a:cs typeface="Oswald"/>
              </a:rPr>
              <a:t>Viruses and Worms</a:t>
            </a:r>
          </a:p>
          <a:p>
            <a:pPr lvl="3" algn="just">
              <a:lnSpc>
                <a:spcPct val="115000"/>
              </a:lnSpc>
              <a:spcBef>
                <a:spcPts val="1000"/>
              </a:spcBef>
            </a:pPr>
            <a:r>
              <a:rPr lang="en-US" sz="1200" dirty="0">
                <a:solidFill>
                  <a:srgbClr val="000000"/>
                </a:solidFill>
                <a:highlight>
                  <a:srgbClr val="FFFFFF"/>
                </a:highlight>
                <a:ea typeface="Oswald"/>
                <a:cs typeface="Oswald"/>
              </a:rPr>
              <a:t>●	Malicious Software</a:t>
            </a:r>
          </a:p>
          <a:p>
            <a:pPr lvl="3" algn="just">
              <a:lnSpc>
                <a:spcPct val="115000"/>
              </a:lnSpc>
              <a:spcBef>
                <a:spcPts val="1000"/>
              </a:spcBef>
            </a:pPr>
            <a:r>
              <a:rPr lang="en-US" sz="1200" dirty="0">
                <a:solidFill>
                  <a:srgbClr val="000000"/>
                </a:solidFill>
                <a:highlight>
                  <a:srgbClr val="FFFFFF"/>
                </a:highlight>
                <a:ea typeface="Oswald"/>
                <a:cs typeface="Oswald"/>
              </a:rPr>
              <a:t>●	Insecure or Compromised Gamer Servers  </a:t>
            </a:r>
          </a:p>
          <a:p>
            <a:pPr lvl="3" algn="just">
              <a:lnSpc>
                <a:spcPct val="115000"/>
              </a:lnSpc>
              <a:spcBef>
                <a:spcPts val="1000"/>
              </a:spcBef>
            </a:pPr>
            <a:r>
              <a:rPr lang="en-US" sz="1200" dirty="0">
                <a:solidFill>
                  <a:srgbClr val="000000"/>
                </a:solidFill>
                <a:highlight>
                  <a:srgbClr val="FFFFFF"/>
                </a:highlight>
                <a:ea typeface="Oswald"/>
                <a:cs typeface="Oswald"/>
              </a:rPr>
              <a:t>●	Insecure Game Coding</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2.png">
            <a:extLst>
              <a:ext uri="{FF2B5EF4-FFF2-40B4-BE49-F238E27FC236}">
                <a16:creationId xmlns:a16="http://schemas.microsoft.com/office/drawing/2014/main" id="{8182C2BF-ECD5-4823-98BA-B839E58AF108}"/>
              </a:ext>
            </a:extLst>
          </p:cNvPr>
          <p:cNvPicPr/>
          <p:nvPr/>
        </p:nvPicPr>
        <p:blipFill>
          <a:blip r:embed="rId4"/>
          <a:srcRect/>
          <a:stretch>
            <a:fillRect/>
          </a:stretch>
        </p:blipFill>
        <p:spPr>
          <a:xfrm>
            <a:off x="464352" y="2289466"/>
            <a:ext cx="3284688" cy="2457702"/>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C9C4E671-67DC-4947-92C7-A8D6349A4D38}"/>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205876" y="191745"/>
            <a:ext cx="652763" cy="663571"/>
          </a:xfrm>
          <a:prstGeom prst="ellipse">
            <a:avLst/>
          </a:prstGeom>
        </p:spPr>
      </p:pic>
      <p:pic>
        <p:nvPicPr>
          <p:cNvPr id="21" name="Picture 20">
            <a:extLst>
              <a:ext uri="{FF2B5EF4-FFF2-40B4-BE49-F238E27FC236}">
                <a16:creationId xmlns:a16="http://schemas.microsoft.com/office/drawing/2014/main" id="{6E5F7C39-D02A-4B61-8AF3-5E3A2EC2C442}"/>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1889144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2" y="1279836"/>
            <a:ext cx="5262857"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ONLINE GAMING- </a:t>
            </a:r>
          </a:p>
          <a:p>
            <a:r>
              <a:rPr lang="en-US" sz="2400" b="1" dirty="0">
                <a:solidFill>
                  <a:schemeClr val="bg2">
                    <a:lumMod val="25000"/>
                  </a:schemeClr>
                </a:solidFill>
                <a:latin typeface="Montserrat SemiBold" panose="00000700000000000000" pitchFamily="50" charset="0"/>
              </a:rPr>
              <a:t>SAFETY AND SECURITY</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572000" y="1127097"/>
            <a:ext cx="7286639" cy="5339347"/>
          </a:xfrm>
          <a:prstGeom prst="rect">
            <a:avLst/>
          </a:prstGeom>
        </p:spPr>
        <p:txBody>
          <a:bodyPr wrap="square">
            <a:spAutoFit/>
          </a:bodyPr>
          <a:lstStyle/>
          <a:p>
            <a:pPr lvl="0" algn="just">
              <a:lnSpc>
                <a:spcPct val="115000"/>
              </a:lnSpc>
              <a:spcBef>
                <a:spcPts val="1000"/>
              </a:spcBef>
              <a:spcAft>
                <a:spcPts val="0"/>
              </a:spcAft>
            </a:pPr>
            <a:r>
              <a:rPr lang="en-US" sz="1600" b="1" dirty="0">
                <a:solidFill>
                  <a:srgbClr val="000000"/>
                </a:solidFill>
                <a:highlight>
                  <a:srgbClr val="FFFFFF"/>
                </a:highlight>
                <a:ea typeface="Oswald"/>
                <a:cs typeface="Oswald"/>
              </a:rPr>
              <a:t>Online Gaming Risks</a:t>
            </a:r>
          </a:p>
          <a:p>
            <a:pPr lvl="0" algn="just">
              <a:lnSpc>
                <a:spcPct val="115000"/>
              </a:lnSpc>
              <a:spcBef>
                <a:spcPts val="1000"/>
              </a:spcBef>
              <a:spcAft>
                <a:spcPts val="0"/>
              </a:spcAft>
            </a:pPr>
            <a:r>
              <a:rPr lang="en-US" sz="1100" dirty="0">
                <a:solidFill>
                  <a:srgbClr val="000000"/>
                </a:solidFill>
                <a:highlight>
                  <a:srgbClr val="FFFFFF"/>
                </a:highlight>
                <a:ea typeface="Oswald"/>
                <a:cs typeface="Oswald"/>
              </a:rPr>
              <a:t>2. Social Risks.</a:t>
            </a:r>
          </a:p>
          <a:p>
            <a:pPr lvl="0" algn="just">
              <a:lnSpc>
                <a:spcPct val="115000"/>
              </a:lnSpc>
              <a:spcBef>
                <a:spcPts val="1000"/>
              </a:spcBef>
              <a:spcAft>
                <a:spcPts val="0"/>
              </a:spcAft>
            </a:pPr>
            <a:r>
              <a:rPr lang="en-US" sz="1100" dirty="0">
                <a:solidFill>
                  <a:srgbClr val="000000"/>
                </a:solidFill>
                <a:highlight>
                  <a:srgbClr val="FFFFFF"/>
                </a:highlight>
                <a:ea typeface="Oswald"/>
                <a:cs typeface="Oswald"/>
              </a:rPr>
              <a:t>Although computer games were once solitary activities, most now have an online community that talks, chats, or sends instant messages during the games. Some computer intruders may use the social interaction of the online gaming environment in an attempt to exploit software vulnerabilities. Others may try to gain access to unprotected computers connected to the internet. The intruders may want to do any of these: </a:t>
            </a:r>
          </a:p>
          <a:p>
            <a:pPr lvl="1" algn="just">
              <a:lnSpc>
                <a:spcPct val="115000"/>
              </a:lnSpc>
              <a:spcBef>
                <a:spcPts val="1000"/>
              </a:spcBef>
            </a:pPr>
            <a:r>
              <a:rPr lang="en-US" sz="1100" dirty="0">
                <a:solidFill>
                  <a:srgbClr val="000000"/>
                </a:solidFill>
                <a:highlight>
                  <a:srgbClr val="FFFFFF"/>
                </a:highlight>
                <a:ea typeface="Oswald"/>
                <a:cs typeface="Oswald"/>
              </a:rPr>
              <a:t>●	capture your personal information </a:t>
            </a:r>
          </a:p>
          <a:p>
            <a:pPr lvl="1" algn="just">
              <a:lnSpc>
                <a:spcPct val="115000"/>
              </a:lnSpc>
              <a:spcBef>
                <a:spcPts val="1000"/>
              </a:spcBef>
            </a:pPr>
            <a:r>
              <a:rPr lang="en-US" sz="1100" dirty="0">
                <a:solidFill>
                  <a:srgbClr val="000000"/>
                </a:solidFill>
                <a:highlight>
                  <a:srgbClr val="FFFFFF"/>
                </a:highlight>
                <a:ea typeface="Oswald"/>
                <a:cs typeface="Oswald"/>
              </a:rPr>
              <a:t>●	steal your identity </a:t>
            </a:r>
          </a:p>
          <a:p>
            <a:pPr lvl="1" algn="just">
              <a:lnSpc>
                <a:spcPct val="115000"/>
              </a:lnSpc>
              <a:spcBef>
                <a:spcPts val="1000"/>
              </a:spcBef>
            </a:pPr>
            <a:r>
              <a:rPr lang="en-US" sz="1100" dirty="0">
                <a:solidFill>
                  <a:srgbClr val="000000"/>
                </a:solidFill>
                <a:highlight>
                  <a:srgbClr val="FFFFFF"/>
                </a:highlight>
                <a:ea typeface="Oswald"/>
                <a:cs typeface="Oswald"/>
              </a:rPr>
              <a:t>●	steal credit your card information </a:t>
            </a:r>
          </a:p>
          <a:p>
            <a:pPr lvl="1" algn="just">
              <a:lnSpc>
                <a:spcPct val="115000"/>
              </a:lnSpc>
              <a:spcBef>
                <a:spcPts val="1000"/>
              </a:spcBef>
            </a:pPr>
            <a:r>
              <a:rPr lang="en-US" sz="1100" dirty="0">
                <a:solidFill>
                  <a:srgbClr val="000000"/>
                </a:solidFill>
                <a:highlight>
                  <a:srgbClr val="FFFFFF"/>
                </a:highlight>
                <a:ea typeface="Oswald"/>
                <a:cs typeface="Oswald"/>
              </a:rPr>
              <a:t>●	inappropriately contact children by pretending to be another child, setting up 	meetings, or tricking them into revealing personal information</a:t>
            </a:r>
          </a:p>
          <a:p>
            <a:pPr lvl="0" algn="just">
              <a:lnSpc>
                <a:spcPct val="115000"/>
              </a:lnSpc>
              <a:spcBef>
                <a:spcPts val="1000"/>
              </a:spcBef>
              <a:spcAft>
                <a:spcPts val="0"/>
              </a:spcAft>
            </a:pPr>
            <a:r>
              <a:rPr lang="en-US" sz="1100" dirty="0">
                <a:solidFill>
                  <a:srgbClr val="000000"/>
                </a:solidFill>
                <a:highlight>
                  <a:srgbClr val="FFFFFF"/>
                </a:highlight>
                <a:ea typeface="Oswald"/>
                <a:cs typeface="Oswald"/>
              </a:rPr>
              <a:t>The following lists the various social risks associated with Online Gaming:</a:t>
            </a:r>
          </a:p>
          <a:p>
            <a:pPr lvl="1" algn="just">
              <a:lnSpc>
                <a:spcPct val="115000"/>
              </a:lnSpc>
              <a:spcBef>
                <a:spcPts val="1000"/>
              </a:spcBef>
            </a:pPr>
            <a:r>
              <a:rPr lang="en-US" sz="1100" dirty="0">
                <a:solidFill>
                  <a:srgbClr val="000000"/>
                </a:solidFill>
                <a:highlight>
                  <a:srgbClr val="FFFFFF"/>
                </a:highlight>
                <a:ea typeface="Oswald"/>
                <a:cs typeface="Oswald"/>
              </a:rPr>
              <a:t>●	Social Engineering</a:t>
            </a:r>
          </a:p>
          <a:p>
            <a:pPr lvl="1" algn="just">
              <a:lnSpc>
                <a:spcPct val="115000"/>
              </a:lnSpc>
              <a:spcBef>
                <a:spcPts val="1000"/>
              </a:spcBef>
            </a:pPr>
            <a:r>
              <a:rPr lang="en-US" sz="1100" dirty="0">
                <a:solidFill>
                  <a:srgbClr val="000000"/>
                </a:solidFill>
                <a:highlight>
                  <a:srgbClr val="FFFFFF"/>
                </a:highlight>
                <a:ea typeface="Oswald"/>
                <a:cs typeface="Oswald"/>
              </a:rPr>
              <a:t>●	Virtual Mugging</a:t>
            </a:r>
          </a:p>
          <a:p>
            <a:pPr lvl="1" algn="just">
              <a:lnSpc>
                <a:spcPct val="115000"/>
              </a:lnSpc>
              <a:spcBef>
                <a:spcPts val="1000"/>
              </a:spcBef>
            </a:pPr>
            <a:r>
              <a:rPr lang="en-US" sz="1100" dirty="0">
                <a:solidFill>
                  <a:srgbClr val="000000"/>
                </a:solidFill>
                <a:highlight>
                  <a:srgbClr val="FFFFFF"/>
                </a:highlight>
                <a:ea typeface="Oswald"/>
                <a:cs typeface="Oswald"/>
              </a:rPr>
              <a:t>●	Virtual sweetshop</a:t>
            </a:r>
          </a:p>
          <a:p>
            <a:pPr lvl="1" algn="just">
              <a:lnSpc>
                <a:spcPct val="115000"/>
              </a:lnSpc>
              <a:spcBef>
                <a:spcPts val="1000"/>
              </a:spcBef>
            </a:pPr>
            <a:r>
              <a:rPr lang="en-US" sz="1100" dirty="0">
                <a:solidFill>
                  <a:srgbClr val="000000"/>
                </a:solidFill>
                <a:highlight>
                  <a:srgbClr val="FFFFFF"/>
                </a:highlight>
                <a:ea typeface="Oswald"/>
                <a:cs typeface="Oswald"/>
              </a:rPr>
              <a:t>●	Cyber Prostitution</a:t>
            </a:r>
          </a:p>
          <a:p>
            <a:pPr lvl="1" algn="just">
              <a:lnSpc>
                <a:spcPct val="115000"/>
              </a:lnSpc>
              <a:spcBef>
                <a:spcPts val="1000"/>
              </a:spcBef>
            </a:pPr>
            <a:r>
              <a:rPr lang="en-US" sz="1100" dirty="0">
                <a:solidFill>
                  <a:srgbClr val="000000"/>
                </a:solidFill>
                <a:highlight>
                  <a:srgbClr val="FFFFFF"/>
                </a:highlight>
                <a:ea typeface="Oswald"/>
                <a:cs typeface="Oswald"/>
              </a:rPr>
              <a:t>●	Protection Schemes</a:t>
            </a:r>
          </a:p>
          <a:p>
            <a:pPr lvl="1" algn="just">
              <a:lnSpc>
                <a:spcPct val="115000"/>
              </a:lnSpc>
              <a:spcBef>
                <a:spcPts val="1000"/>
              </a:spcBef>
            </a:pPr>
            <a:r>
              <a:rPr lang="en-US" sz="1100" dirty="0">
                <a:solidFill>
                  <a:srgbClr val="000000"/>
                </a:solidFill>
                <a:highlight>
                  <a:srgbClr val="FFFFFF"/>
                </a:highlight>
                <a:ea typeface="Oswald"/>
                <a:cs typeface="Oswald"/>
              </a:rPr>
              <a:t>●	Identity Theft</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2.png">
            <a:extLst>
              <a:ext uri="{FF2B5EF4-FFF2-40B4-BE49-F238E27FC236}">
                <a16:creationId xmlns:a16="http://schemas.microsoft.com/office/drawing/2014/main" id="{8182C2BF-ECD5-4823-98BA-B839E58AF108}"/>
              </a:ext>
            </a:extLst>
          </p:cNvPr>
          <p:cNvPicPr/>
          <p:nvPr/>
        </p:nvPicPr>
        <p:blipFill>
          <a:blip r:embed="rId4"/>
          <a:srcRect/>
          <a:stretch>
            <a:fillRect/>
          </a:stretch>
        </p:blipFill>
        <p:spPr>
          <a:xfrm>
            <a:off x="464352" y="2289466"/>
            <a:ext cx="3284688" cy="2457702"/>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44FF04A9-E7C2-4144-8D0B-C9C2514E7F07}"/>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205876" y="135975"/>
            <a:ext cx="652763" cy="663571"/>
          </a:xfrm>
          <a:prstGeom prst="ellipse">
            <a:avLst/>
          </a:prstGeom>
        </p:spPr>
      </p:pic>
      <p:pic>
        <p:nvPicPr>
          <p:cNvPr id="21" name="Picture 20">
            <a:extLst>
              <a:ext uri="{FF2B5EF4-FFF2-40B4-BE49-F238E27FC236}">
                <a16:creationId xmlns:a16="http://schemas.microsoft.com/office/drawing/2014/main" id="{9A238582-C51C-466F-BEE2-59629E26E32E}"/>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3079787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rPr>
              <a:t>Online Games </a:t>
            </a:r>
            <a:endParaRPr lang="tr-TR" sz="2400" b="1" dirty="0">
              <a:solidFill>
                <a:schemeClr val="bg2">
                  <a:lumMod val="25000"/>
                </a:schemeClr>
              </a:solidFill>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138635"/>
            <a:ext cx="652763" cy="663571"/>
          </a:xfrm>
          <a:prstGeom prst="ellipse">
            <a:avLst/>
          </a:prstGeom>
        </p:spPr>
      </p:pic>
      <p:pic>
        <p:nvPicPr>
          <p:cNvPr id="21" name="Picture 20">
            <a:extLst>
              <a:ext uri="{FF2B5EF4-FFF2-40B4-BE49-F238E27FC236}">
                <a16:creationId xmlns:a16="http://schemas.microsoft.com/office/drawing/2014/main" id="{296FA2B9-75B5-444E-90CA-072234B27AC7}"/>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345FED25-DA76-49D5-B1F1-55BD0EA19103}"/>
              </a:ext>
            </a:extLst>
          </p:cNvPr>
          <p:cNvSpPr txBox="1"/>
          <p:nvPr/>
        </p:nvSpPr>
        <p:spPr>
          <a:xfrm>
            <a:off x="904875" y="1990725"/>
            <a:ext cx="4143375" cy="3416320"/>
          </a:xfrm>
          <a:prstGeom prst="rect">
            <a:avLst/>
          </a:prstGeom>
          <a:noFill/>
        </p:spPr>
        <p:txBody>
          <a:bodyPr wrap="square" rtlCol="0">
            <a:spAutoFit/>
          </a:bodyPr>
          <a:lstStyle/>
          <a:p>
            <a:endParaRPr lang="en-US" dirty="0">
              <a:latin typeface="MuseoSans"/>
            </a:endParaRPr>
          </a:p>
          <a:p>
            <a:r>
              <a:rPr lang="en-US" b="1" dirty="0">
                <a:latin typeface="MuseoSans"/>
              </a:rPr>
              <a:t>Privacy Problems </a:t>
            </a:r>
            <a:r>
              <a:rPr lang="en-US" dirty="0">
                <a:latin typeface="MuseoSans"/>
              </a:rPr>
              <a:t>:- N</a:t>
            </a:r>
            <a:r>
              <a:rPr lang="en-US" b="0" i="0" dirty="0">
                <a:effectLst/>
                <a:latin typeface="MuseoSans"/>
              </a:rPr>
              <a:t>ever create usernames that are derivatives of their real names, or that might reveal any other </a:t>
            </a:r>
            <a:r>
              <a:rPr lang="en-US" b="0" i="0" u="none" strike="noStrike" dirty="0">
                <a:effectLst/>
                <a:latin typeface="MuseoSans"/>
              </a:rPr>
              <a:t>personally identifiable information (PII)</a:t>
            </a:r>
            <a:r>
              <a:rPr lang="en-US" b="0" i="0" dirty="0">
                <a:effectLst/>
                <a:latin typeface="MuseoSans"/>
              </a:rPr>
              <a:t>, such as their location or age </a:t>
            </a:r>
          </a:p>
          <a:p>
            <a:endParaRPr lang="en-US" b="0" i="0" dirty="0">
              <a:effectLst/>
              <a:latin typeface="MuseoSans"/>
            </a:endParaRPr>
          </a:p>
          <a:p>
            <a:r>
              <a:rPr lang="en-US" b="0" i="0" dirty="0">
                <a:effectLst/>
                <a:latin typeface="MuseoSans"/>
              </a:rPr>
              <a:t>Never give away any personal information and be sure to vary usernames and passwords are across different games, platforms and accounts.</a:t>
            </a:r>
          </a:p>
          <a:p>
            <a:pPr marL="342900" indent="-342900">
              <a:buAutoNum type="arabicPeriod"/>
            </a:pPr>
            <a:endParaRPr lang="en-US" dirty="0">
              <a:latin typeface="MuseoSans"/>
            </a:endParaRPr>
          </a:p>
        </p:txBody>
      </p:sp>
      <p:pic>
        <p:nvPicPr>
          <p:cNvPr id="3076" name="Picture 4" descr="Indian Rupee">
            <a:extLst>
              <a:ext uri="{FF2B5EF4-FFF2-40B4-BE49-F238E27FC236}">
                <a16:creationId xmlns:a16="http://schemas.microsoft.com/office/drawing/2014/main" id="{1903EBEF-6D44-45C5-88B5-B2A1FF0BE8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5149" y="2188443"/>
            <a:ext cx="4762500" cy="322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33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628231"/>
            <a:chOff x="36606" y="153570"/>
            <a:chExt cx="12155394" cy="6628231"/>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pic>
          <p:nvPicPr>
            <p:cNvPr id="17" name="Picture 1">
              <a:extLst>
                <a:ext uri="{FF2B5EF4-FFF2-40B4-BE49-F238E27FC236}">
                  <a16:creationId xmlns:a16="http://schemas.microsoft.com/office/drawing/2014/main" id="{F085ED7D-7A92-9B4D-BEDD-05CE6C142338}"/>
                </a:ext>
              </a:extLst>
            </p:cNvPr>
            <p:cNvPicPr>
              <a:picLocks noChangeAspect="1" noChangeArrowheads="1"/>
            </p:cNvPicPr>
            <p:nvPr/>
          </p:nvPicPr>
          <p:blipFill>
            <a:blip r:embed="rId4" cstate="print"/>
            <a:srcRect/>
            <a:stretch>
              <a:fillRect/>
            </a:stretch>
          </p:blipFill>
          <p:spPr bwMode="auto">
            <a:xfrm>
              <a:off x="9633856" y="6238542"/>
              <a:ext cx="2521537" cy="543259"/>
            </a:xfrm>
            <a:prstGeom prst="rect">
              <a:avLst/>
            </a:prstGeom>
            <a:noFill/>
            <a:ln w="9525">
              <a:noFill/>
              <a:miter lim="800000"/>
              <a:headEnd/>
              <a:tailEnd/>
            </a:ln>
          </p:spPr>
        </p:pic>
      </p:grpSp>
      <p:sp>
        <p:nvSpPr>
          <p:cNvPr id="19" name="Rectangle 18">
            <a:extLst>
              <a:ext uri="{FF2B5EF4-FFF2-40B4-BE49-F238E27FC236}">
                <a16:creationId xmlns:a16="http://schemas.microsoft.com/office/drawing/2014/main" id="{A56E0A9E-AD85-A54F-90BF-2E65752C17A9}"/>
              </a:ext>
            </a:extLst>
          </p:cNvPr>
          <p:cNvSpPr/>
          <p:nvPr/>
        </p:nvSpPr>
        <p:spPr>
          <a:xfrm>
            <a:off x="464352" y="1279836"/>
            <a:ext cx="5262857"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ONLINE GAMING- </a:t>
            </a:r>
          </a:p>
          <a:p>
            <a:r>
              <a:rPr lang="en-US" sz="2400" b="1" dirty="0">
                <a:solidFill>
                  <a:schemeClr val="bg2">
                    <a:lumMod val="25000"/>
                  </a:schemeClr>
                </a:solidFill>
                <a:latin typeface="Montserrat SemiBold" panose="00000700000000000000" pitchFamily="50" charset="0"/>
              </a:rPr>
              <a:t>SAFETY AND SECURITY</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572000" y="1127097"/>
            <a:ext cx="7286639" cy="5063246"/>
          </a:xfrm>
          <a:prstGeom prst="rect">
            <a:avLst/>
          </a:prstGeom>
        </p:spPr>
        <p:txBody>
          <a:bodyPr wrap="square">
            <a:spAutoFit/>
          </a:bodyPr>
          <a:lstStyle/>
          <a:p>
            <a:pPr lvl="0" algn="just">
              <a:lnSpc>
                <a:spcPct val="115000"/>
              </a:lnSpc>
              <a:spcBef>
                <a:spcPts val="1000"/>
              </a:spcBef>
              <a:spcAft>
                <a:spcPts val="0"/>
              </a:spcAft>
            </a:pPr>
            <a:r>
              <a:rPr lang="en-US" sz="2000" b="1" dirty="0">
                <a:solidFill>
                  <a:srgbClr val="000000"/>
                </a:solidFill>
                <a:highlight>
                  <a:srgbClr val="FFFFFF"/>
                </a:highlight>
                <a:ea typeface="Oswald"/>
                <a:cs typeface="Oswald"/>
              </a:rPr>
              <a:t>Online Gaming Risks</a:t>
            </a:r>
          </a:p>
          <a:p>
            <a:pPr lvl="0" algn="just">
              <a:lnSpc>
                <a:spcPct val="115000"/>
              </a:lnSpc>
              <a:spcBef>
                <a:spcPts val="1000"/>
              </a:spcBef>
              <a:spcAft>
                <a:spcPts val="0"/>
              </a:spcAft>
            </a:pPr>
            <a:r>
              <a:rPr lang="en-US" sz="1400" dirty="0">
                <a:solidFill>
                  <a:srgbClr val="000000"/>
                </a:solidFill>
                <a:highlight>
                  <a:srgbClr val="FFFFFF"/>
                </a:highlight>
                <a:ea typeface="Oswald"/>
                <a:cs typeface="Oswald"/>
              </a:rPr>
              <a:t>2.  How to Prevent against such risks?</a:t>
            </a:r>
          </a:p>
          <a:p>
            <a:pPr lvl="0" algn="just">
              <a:lnSpc>
                <a:spcPct val="115000"/>
              </a:lnSpc>
              <a:spcBef>
                <a:spcPts val="1000"/>
              </a:spcBef>
              <a:spcAft>
                <a:spcPts val="0"/>
              </a:spcAft>
            </a:pPr>
            <a:r>
              <a:rPr lang="en-US" sz="1400" dirty="0">
                <a:solidFill>
                  <a:srgbClr val="000000"/>
                </a:solidFill>
                <a:highlight>
                  <a:srgbClr val="FFFFFF"/>
                </a:highlight>
                <a:ea typeface="Oswald"/>
                <a:cs typeface="Oswald"/>
              </a:rPr>
              <a:t>Internet gaming can be a safe and enjoyable online activity if you educate yourself and practice the basic principles of good computer security. Key practices of good personal computer security include the following: </a:t>
            </a:r>
          </a:p>
          <a:p>
            <a:pPr lvl="1" algn="just">
              <a:lnSpc>
                <a:spcPct val="115000"/>
              </a:lnSpc>
              <a:spcBef>
                <a:spcPts val="1000"/>
              </a:spcBef>
            </a:pPr>
            <a:r>
              <a:rPr lang="en-US" sz="1400" dirty="0">
                <a:solidFill>
                  <a:srgbClr val="000000"/>
                </a:solidFill>
                <a:highlight>
                  <a:srgbClr val="FFFFFF"/>
                </a:highlight>
                <a:ea typeface="Oswald"/>
                <a:cs typeface="Oswald"/>
              </a:rPr>
              <a:t>●	Use antivirus and antispyware programs. </a:t>
            </a:r>
          </a:p>
          <a:p>
            <a:pPr lvl="1" algn="just">
              <a:lnSpc>
                <a:spcPct val="115000"/>
              </a:lnSpc>
              <a:spcBef>
                <a:spcPts val="1000"/>
              </a:spcBef>
            </a:pPr>
            <a:r>
              <a:rPr lang="en-US" sz="1400" dirty="0">
                <a:solidFill>
                  <a:srgbClr val="000000"/>
                </a:solidFill>
                <a:highlight>
                  <a:srgbClr val="FFFFFF"/>
                </a:highlight>
                <a:ea typeface="Oswald"/>
                <a:cs typeface="Oswald"/>
              </a:rPr>
              <a:t>●	 Be cautious about opening files attached to email messages or instant messages. </a:t>
            </a:r>
          </a:p>
          <a:p>
            <a:pPr lvl="1" algn="just">
              <a:lnSpc>
                <a:spcPct val="115000"/>
              </a:lnSpc>
              <a:spcBef>
                <a:spcPts val="1000"/>
              </a:spcBef>
            </a:pPr>
            <a:r>
              <a:rPr lang="en-US" sz="1400" dirty="0">
                <a:solidFill>
                  <a:srgbClr val="000000"/>
                </a:solidFill>
                <a:highlight>
                  <a:srgbClr val="FFFFFF"/>
                </a:highlight>
                <a:ea typeface="Oswald"/>
                <a:cs typeface="Oswald"/>
              </a:rPr>
              <a:t>●	Verify the authenticity and security of downloaded files and new software. </a:t>
            </a:r>
          </a:p>
          <a:p>
            <a:pPr lvl="1" algn="just">
              <a:lnSpc>
                <a:spcPct val="115000"/>
              </a:lnSpc>
              <a:spcBef>
                <a:spcPts val="1000"/>
              </a:spcBef>
            </a:pPr>
            <a:r>
              <a:rPr lang="en-US" sz="1400" dirty="0">
                <a:solidFill>
                  <a:srgbClr val="000000"/>
                </a:solidFill>
                <a:highlight>
                  <a:srgbClr val="FFFFFF"/>
                </a:highlight>
                <a:ea typeface="Oswald"/>
                <a:cs typeface="Oswald"/>
              </a:rPr>
              <a:t>●	Configure your web browsers securely. </a:t>
            </a:r>
          </a:p>
          <a:p>
            <a:pPr lvl="1" algn="just">
              <a:lnSpc>
                <a:spcPct val="115000"/>
              </a:lnSpc>
              <a:spcBef>
                <a:spcPts val="1000"/>
              </a:spcBef>
            </a:pPr>
            <a:r>
              <a:rPr lang="en-US" sz="1400" dirty="0">
                <a:solidFill>
                  <a:srgbClr val="000000"/>
                </a:solidFill>
                <a:highlight>
                  <a:srgbClr val="FFFFFF"/>
                </a:highlight>
                <a:ea typeface="Oswald"/>
                <a:cs typeface="Oswald"/>
              </a:rPr>
              <a:t>●	Use a firewall. </a:t>
            </a:r>
          </a:p>
          <a:p>
            <a:pPr lvl="1" algn="just">
              <a:lnSpc>
                <a:spcPct val="115000"/>
              </a:lnSpc>
              <a:spcBef>
                <a:spcPts val="1000"/>
              </a:spcBef>
            </a:pPr>
            <a:r>
              <a:rPr lang="en-US" sz="1400" dirty="0">
                <a:solidFill>
                  <a:srgbClr val="000000"/>
                </a:solidFill>
                <a:highlight>
                  <a:srgbClr val="FFFFFF"/>
                </a:highlight>
                <a:ea typeface="Oswald"/>
                <a:cs typeface="Oswald"/>
              </a:rPr>
              <a:t>●	Identify and back up your personal or financial data. </a:t>
            </a:r>
          </a:p>
          <a:p>
            <a:pPr lvl="1" algn="just">
              <a:lnSpc>
                <a:spcPct val="115000"/>
              </a:lnSpc>
              <a:spcBef>
                <a:spcPts val="1000"/>
              </a:spcBef>
            </a:pPr>
            <a:r>
              <a:rPr lang="en-US" sz="1400" dirty="0">
                <a:solidFill>
                  <a:srgbClr val="000000"/>
                </a:solidFill>
                <a:highlight>
                  <a:srgbClr val="FFFFFF"/>
                </a:highlight>
                <a:ea typeface="Oswald"/>
                <a:cs typeface="Oswald"/>
              </a:rPr>
              <a:t>●	Create and use strong passwords. </a:t>
            </a:r>
          </a:p>
          <a:p>
            <a:pPr lvl="1" algn="just">
              <a:lnSpc>
                <a:spcPct val="115000"/>
              </a:lnSpc>
              <a:spcBef>
                <a:spcPts val="1000"/>
              </a:spcBef>
            </a:pPr>
            <a:r>
              <a:rPr lang="en-US" sz="1400" dirty="0">
                <a:solidFill>
                  <a:srgbClr val="000000"/>
                </a:solidFill>
                <a:highlight>
                  <a:srgbClr val="FFFFFF"/>
                </a:highlight>
                <a:ea typeface="Oswald"/>
                <a:cs typeface="Oswald"/>
              </a:rPr>
              <a:t>●	Patch and update your application software. </a:t>
            </a:r>
          </a:p>
          <a:p>
            <a:pPr lvl="1" algn="just">
              <a:lnSpc>
                <a:spcPct val="115000"/>
              </a:lnSpc>
              <a:spcBef>
                <a:spcPts val="1000"/>
              </a:spcBef>
            </a:pPr>
            <a:endParaRPr lang="en-US" sz="1400" dirty="0">
              <a:solidFill>
                <a:srgbClr val="000000"/>
              </a:solidFill>
              <a:highlight>
                <a:srgbClr val="FFFFFF"/>
              </a:highlight>
              <a:ea typeface="Oswald"/>
              <a:cs typeface="Oswald"/>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2.png">
            <a:extLst>
              <a:ext uri="{FF2B5EF4-FFF2-40B4-BE49-F238E27FC236}">
                <a16:creationId xmlns:a16="http://schemas.microsoft.com/office/drawing/2014/main" id="{8182C2BF-ECD5-4823-98BA-B839E58AF108}"/>
              </a:ext>
            </a:extLst>
          </p:cNvPr>
          <p:cNvPicPr/>
          <p:nvPr/>
        </p:nvPicPr>
        <p:blipFill>
          <a:blip r:embed="rId5"/>
          <a:srcRect/>
          <a:stretch>
            <a:fillRect/>
          </a:stretch>
        </p:blipFill>
        <p:spPr>
          <a:xfrm>
            <a:off x="464352" y="2289466"/>
            <a:ext cx="3284688" cy="2457702"/>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EAF9B142-A379-407C-8A28-03AC5D1062DC}"/>
              </a:ext>
            </a:extLst>
          </p:cNvPr>
          <p:cNvPicPr>
            <a:picLocks noChangeAspect="1"/>
          </p:cNvPicPr>
          <p:nvPr/>
        </p:nvPicPr>
        <p:blipFill rotWithShape="1">
          <a:blip r:embed="rId6">
            <a:extLst>
              <a:ext uri="{28A0092B-C50C-407E-A947-70E740481C1C}">
                <a14:useLocalDpi xmlns:a14="http://schemas.microsoft.com/office/drawing/2010/main" val="0"/>
              </a:ext>
            </a:extLst>
          </a:blip>
          <a:srcRect l="36618" t="14581" r="36736" b="14234"/>
          <a:stretch/>
        </p:blipFill>
        <p:spPr>
          <a:xfrm>
            <a:off x="11205876" y="154419"/>
            <a:ext cx="652763" cy="663571"/>
          </a:xfrm>
          <a:prstGeom prst="ellipse">
            <a:avLst/>
          </a:prstGeom>
        </p:spPr>
      </p:pic>
    </p:spTree>
    <p:extLst>
      <p:ext uri="{BB962C8B-B14F-4D97-AF65-F5344CB8AC3E}">
        <p14:creationId xmlns:p14="http://schemas.microsoft.com/office/powerpoint/2010/main" val="1304792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2" y="1279836"/>
            <a:ext cx="5262857"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VARIOUS TYPES OF ONLINE SCAMS, FRAUDS AND SHOPPING SCHEMES</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695017" y="3227892"/>
            <a:ext cx="7286639" cy="1316579"/>
          </a:xfrm>
          <a:prstGeom prst="rect">
            <a:avLst/>
          </a:prstGeom>
        </p:spPr>
        <p:txBody>
          <a:bodyPr wrap="square">
            <a:spAutoFit/>
          </a:bodyPr>
          <a:lstStyle/>
          <a:p>
            <a:pPr lvl="0" algn="just">
              <a:lnSpc>
                <a:spcPct val="115000"/>
              </a:lnSpc>
              <a:spcBef>
                <a:spcPts val="1000"/>
              </a:spcBef>
              <a:spcAft>
                <a:spcPts val="0"/>
              </a:spcAft>
            </a:pPr>
            <a:r>
              <a:rPr lang="en-US" sz="1400" dirty="0">
                <a:solidFill>
                  <a:srgbClr val="000000"/>
                </a:solidFill>
                <a:highlight>
                  <a:srgbClr val="FFFFFF"/>
                </a:highlight>
                <a:ea typeface="Oswald"/>
                <a:cs typeface="Oswald"/>
              </a:rPr>
              <a:t>Internet scams are different methodologies of Fraud, facilitated by cybercriminals on the Internet.  Scams can happen in a myriad of ways- via phishing emails, social media, SMS messages on your mobile phone, fake tech support phone calls, scareware and more. The main purpose of these types of scams can range from credit card theft, capturing user login and password credentials and even identity theft.</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14.png">
            <a:extLst>
              <a:ext uri="{FF2B5EF4-FFF2-40B4-BE49-F238E27FC236}">
                <a16:creationId xmlns:a16="http://schemas.microsoft.com/office/drawing/2014/main" id="{30D8A6C7-928C-4B0C-A130-BD52CF1C22E8}"/>
              </a:ext>
            </a:extLst>
          </p:cNvPr>
          <p:cNvPicPr/>
          <p:nvPr/>
        </p:nvPicPr>
        <p:blipFill>
          <a:blip r:embed="rId4"/>
          <a:srcRect/>
          <a:stretch>
            <a:fillRect/>
          </a:stretch>
        </p:blipFill>
        <p:spPr>
          <a:xfrm>
            <a:off x="464352" y="3227892"/>
            <a:ext cx="3389313" cy="2031048"/>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AC712D27-9243-4D04-B9AF-D06437B57C35}"/>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0930919" y="114166"/>
            <a:ext cx="652763" cy="663571"/>
          </a:xfrm>
          <a:prstGeom prst="ellipse">
            <a:avLst/>
          </a:prstGeom>
        </p:spPr>
      </p:pic>
      <p:pic>
        <p:nvPicPr>
          <p:cNvPr id="21" name="Picture 20">
            <a:extLst>
              <a:ext uri="{FF2B5EF4-FFF2-40B4-BE49-F238E27FC236}">
                <a16:creationId xmlns:a16="http://schemas.microsoft.com/office/drawing/2014/main" id="{652039BA-CFD9-468A-BA5B-E9B1DA3CA8C8}"/>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787934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2" y="1279836"/>
            <a:ext cx="5262857"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VARIOUS TYPES OF ONLINE SCAMS, FRAUDS AND SHOPPING SCHEMES</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5142057" y="939209"/>
            <a:ext cx="7286639" cy="5740739"/>
          </a:xfrm>
          <a:prstGeom prst="rect">
            <a:avLst/>
          </a:prstGeom>
        </p:spPr>
        <p:txBody>
          <a:bodyPr wrap="square">
            <a:spAutoFit/>
          </a:bodyPr>
          <a:lstStyle/>
          <a:p>
            <a:pPr lvl="0" algn="just">
              <a:lnSpc>
                <a:spcPct val="115000"/>
              </a:lnSpc>
              <a:spcBef>
                <a:spcPts val="1000"/>
              </a:spcBef>
              <a:spcAft>
                <a:spcPts val="0"/>
              </a:spcAft>
            </a:pPr>
            <a:r>
              <a:rPr lang="en-US" sz="1200" dirty="0">
                <a:solidFill>
                  <a:srgbClr val="000000"/>
                </a:solidFill>
                <a:highlight>
                  <a:srgbClr val="FFFFFF"/>
                </a:highlight>
                <a:ea typeface="Oswald"/>
                <a:cs typeface="Oswald"/>
              </a:rPr>
              <a:t>1.	Phishing email scam</a:t>
            </a:r>
          </a:p>
          <a:p>
            <a:pPr lvl="0" algn="just">
              <a:lnSpc>
                <a:spcPct val="115000"/>
              </a:lnSpc>
              <a:spcBef>
                <a:spcPts val="1000"/>
              </a:spcBef>
              <a:spcAft>
                <a:spcPts val="0"/>
              </a:spcAft>
            </a:pPr>
            <a:r>
              <a:rPr lang="en-US" sz="1200" dirty="0">
                <a:solidFill>
                  <a:srgbClr val="000000"/>
                </a:solidFill>
                <a:highlight>
                  <a:srgbClr val="FFFFFF"/>
                </a:highlight>
                <a:ea typeface="Oswald"/>
                <a:cs typeface="Oswald"/>
              </a:rPr>
              <a:t>2.	Online Shopping Frauds</a:t>
            </a:r>
          </a:p>
          <a:p>
            <a:pPr lvl="0" algn="just">
              <a:lnSpc>
                <a:spcPct val="115000"/>
              </a:lnSpc>
              <a:spcBef>
                <a:spcPts val="1000"/>
              </a:spcBef>
              <a:spcAft>
                <a:spcPts val="0"/>
              </a:spcAft>
            </a:pPr>
            <a:r>
              <a:rPr lang="en-US" sz="1200" dirty="0">
                <a:solidFill>
                  <a:srgbClr val="000000"/>
                </a:solidFill>
                <a:highlight>
                  <a:srgbClr val="FFFFFF"/>
                </a:highlight>
                <a:ea typeface="Oswald"/>
                <a:cs typeface="Oswald"/>
              </a:rPr>
              <a:t>3.	Identity theft</a:t>
            </a:r>
          </a:p>
          <a:p>
            <a:pPr lvl="0" algn="just">
              <a:lnSpc>
                <a:spcPct val="115000"/>
              </a:lnSpc>
              <a:spcBef>
                <a:spcPts val="1000"/>
              </a:spcBef>
              <a:spcAft>
                <a:spcPts val="0"/>
              </a:spcAft>
            </a:pPr>
            <a:r>
              <a:rPr lang="en-US" sz="1200" dirty="0">
                <a:solidFill>
                  <a:srgbClr val="000000"/>
                </a:solidFill>
                <a:highlight>
                  <a:srgbClr val="FFFFFF"/>
                </a:highlight>
                <a:ea typeface="Oswald"/>
                <a:cs typeface="Oswald"/>
              </a:rPr>
              <a:t>4.	Work From home Scam</a:t>
            </a:r>
          </a:p>
          <a:p>
            <a:pPr lvl="0" algn="just">
              <a:lnSpc>
                <a:spcPct val="115000"/>
              </a:lnSpc>
              <a:spcBef>
                <a:spcPts val="1000"/>
              </a:spcBef>
              <a:spcAft>
                <a:spcPts val="0"/>
              </a:spcAft>
            </a:pPr>
            <a:r>
              <a:rPr lang="en-US" sz="1200" dirty="0">
                <a:solidFill>
                  <a:srgbClr val="000000"/>
                </a:solidFill>
                <a:highlight>
                  <a:srgbClr val="FFFFFF"/>
                </a:highlight>
                <a:ea typeface="Oswald"/>
                <a:cs typeface="Oswald"/>
              </a:rPr>
              <a:t>5.	Lottery Frauds</a:t>
            </a:r>
          </a:p>
          <a:p>
            <a:pPr lvl="0" algn="just">
              <a:lnSpc>
                <a:spcPct val="115000"/>
              </a:lnSpc>
              <a:spcBef>
                <a:spcPts val="1000"/>
              </a:spcBef>
              <a:spcAft>
                <a:spcPts val="0"/>
              </a:spcAft>
            </a:pPr>
            <a:r>
              <a:rPr lang="en-US" sz="1200" dirty="0">
                <a:solidFill>
                  <a:srgbClr val="000000"/>
                </a:solidFill>
                <a:highlight>
                  <a:srgbClr val="FFFFFF"/>
                </a:highlight>
                <a:ea typeface="Oswald"/>
                <a:cs typeface="Oswald"/>
              </a:rPr>
              <a:t>6.	Online Matrimony Fraud</a:t>
            </a:r>
          </a:p>
          <a:p>
            <a:pPr lvl="0" algn="just">
              <a:lnSpc>
                <a:spcPct val="115000"/>
              </a:lnSpc>
              <a:spcBef>
                <a:spcPts val="1000"/>
              </a:spcBef>
              <a:spcAft>
                <a:spcPts val="0"/>
              </a:spcAft>
            </a:pPr>
            <a:r>
              <a:rPr lang="en-US" sz="1200" dirty="0">
                <a:solidFill>
                  <a:srgbClr val="000000"/>
                </a:solidFill>
                <a:highlight>
                  <a:srgbClr val="FFFFFF"/>
                </a:highlight>
                <a:ea typeface="Oswald"/>
                <a:cs typeface="Oswald"/>
              </a:rPr>
              <a:t>7.	Tax Scams</a:t>
            </a:r>
          </a:p>
          <a:p>
            <a:pPr lvl="0" algn="just">
              <a:lnSpc>
                <a:spcPct val="115000"/>
              </a:lnSpc>
              <a:spcBef>
                <a:spcPts val="1000"/>
              </a:spcBef>
              <a:spcAft>
                <a:spcPts val="0"/>
              </a:spcAft>
            </a:pPr>
            <a:r>
              <a:rPr lang="en-US" sz="1200" dirty="0">
                <a:solidFill>
                  <a:srgbClr val="000000"/>
                </a:solidFill>
                <a:highlight>
                  <a:srgbClr val="FFFFFF"/>
                </a:highlight>
                <a:ea typeface="Oswald"/>
                <a:cs typeface="Oswald"/>
              </a:rPr>
              <a:t>8.	Credit Card Points Fraud</a:t>
            </a:r>
          </a:p>
          <a:p>
            <a:pPr lvl="0" algn="just">
              <a:lnSpc>
                <a:spcPct val="115000"/>
              </a:lnSpc>
              <a:spcBef>
                <a:spcPts val="1000"/>
              </a:spcBef>
              <a:spcAft>
                <a:spcPts val="0"/>
              </a:spcAft>
            </a:pPr>
            <a:r>
              <a:rPr lang="en-US" sz="1200" dirty="0">
                <a:solidFill>
                  <a:srgbClr val="000000"/>
                </a:solidFill>
                <a:highlight>
                  <a:srgbClr val="FFFFFF"/>
                </a:highlight>
                <a:ea typeface="Oswald"/>
                <a:cs typeface="Oswald"/>
              </a:rPr>
              <a:t>9.	Social Media Frauds</a:t>
            </a:r>
          </a:p>
          <a:p>
            <a:pPr lvl="0" algn="just">
              <a:lnSpc>
                <a:spcPct val="115000"/>
              </a:lnSpc>
              <a:spcBef>
                <a:spcPts val="1000"/>
              </a:spcBef>
              <a:spcAft>
                <a:spcPts val="0"/>
              </a:spcAft>
            </a:pPr>
            <a:r>
              <a:rPr lang="en-US" sz="1200" dirty="0">
                <a:solidFill>
                  <a:srgbClr val="000000"/>
                </a:solidFill>
                <a:highlight>
                  <a:srgbClr val="FFFFFF"/>
                </a:highlight>
                <a:ea typeface="Oswald"/>
                <a:cs typeface="Oswald"/>
              </a:rPr>
              <a:t>10.	</a:t>
            </a:r>
            <a:r>
              <a:rPr lang="en-US" sz="1200" dirty="0" err="1">
                <a:solidFill>
                  <a:srgbClr val="000000"/>
                </a:solidFill>
                <a:highlight>
                  <a:srgbClr val="FFFFFF"/>
                </a:highlight>
                <a:ea typeface="Oswald"/>
                <a:cs typeface="Oswald"/>
              </a:rPr>
              <a:t>Olx</a:t>
            </a:r>
            <a:r>
              <a:rPr lang="en-US" sz="1200" dirty="0">
                <a:solidFill>
                  <a:srgbClr val="000000"/>
                </a:solidFill>
                <a:highlight>
                  <a:srgbClr val="FFFFFF"/>
                </a:highlight>
                <a:ea typeface="Oswald"/>
                <a:cs typeface="Oswald"/>
              </a:rPr>
              <a:t> Fraud</a:t>
            </a:r>
          </a:p>
          <a:p>
            <a:pPr lvl="0" algn="just">
              <a:lnSpc>
                <a:spcPct val="115000"/>
              </a:lnSpc>
              <a:spcBef>
                <a:spcPts val="1000"/>
              </a:spcBef>
              <a:spcAft>
                <a:spcPts val="0"/>
              </a:spcAft>
            </a:pPr>
            <a:r>
              <a:rPr lang="en-US" sz="1200" dirty="0">
                <a:solidFill>
                  <a:srgbClr val="000000"/>
                </a:solidFill>
                <a:highlight>
                  <a:srgbClr val="FFFFFF"/>
                </a:highlight>
                <a:ea typeface="Oswald"/>
                <a:cs typeface="Oswald"/>
              </a:rPr>
              <a:t>●	How to protect yourself from such frauds?</a:t>
            </a:r>
          </a:p>
          <a:p>
            <a:pPr lvl="3" algn="just">
              <a:lnSpc>
                <a:spcPct val="115000"/>
              </a:lnSpc>
              <a:spcBef>
                <a:spcPts val="1000"/>
              </a:spcBef>
            </a:pPr>
            <a:r>
              <a:rPr lang="en-US" sz="1200" dirty="0">
                <a:solidFill>
                  <a:srgbClr val="000000"/>
                </a:solidFill>
                <a:highlight>
                  <a:srgbClr val="FFFFFF"/>
                </a:highlight>
                <a:ea typeface="Oswald"/>
                <a:cs typeface="Oswald"/>
              </a:rPr>
              <a:t>➢	Know the Scams</a:t>
            </a:r>
          </a:p>
          <a:p>
            <a:pPr lvl="3" algn="just">
              <a:lnSpc>
                <a:spcPct val="115000"/>
              </a:lnSpc>
              <a:spcBef>
                <a:spcPts val="1000"/>
              </a:spcBef>
            </a:pPr>
            <a:r>
              <a:rPr lang="en-US" sz="1200" dirty="0">
                <a:solidFill>
                  <a:srgbClr val="000000"/>
                </a:solidFill>
                <a:highlight>
                  <a:srgbClr val="FFFFFF"/>
                </a:highlight>
                <a:ea typeface="Oswald"/>
                <a:cs typeface="Oswald"/>
              </a:rPr>
              <a:t>➢	Activate Pop up Blocker</a:t>
            </a:r>
          </a:p>
          <a:p>
            <a:pPr lvl="3" algn="just">
              <a:lnSpc>
                <a:spcPct val="115000"/>
              </a:lnSpc>
              <a:spcBef>
                <a:spcPts val="1000"/>
              </a:spcBef>
            </a:pPr>
            <a:r>
              <a:rPr lang="en-US" sz="1200" dirty="0">
                <a:solidFill>
                  <a:srgbClr val="000000"/>
                </a:solidFill>
                <a:highlight>
                  <a:srgbClr val="FFFFFF"/>
                </a:highlight>
                <a:ea typeface="Oswald"/>
                <a:cs typeface="Oswald"/>
              </a:rPr>
              <a:t>➢	Scan Your Computer from spyware regularly</a:t>
            </a:r>
          </a:p>
          <a:p>
            <a:pPr lvl="3" algn="just">
              <a:lnSpc>
                <a:spcPct val="115000"/>
              </a:lnSpc>
              <a:spcBef>
                <a:spcPts val="1000"/>
              </a:spcBef>
            </a:pPr>
            <a:r>
              <a:rPr lang="en-US" sz="1200" dirty="0">
                <a:solidFill>
                  <a:srgbClr val="000000"/>
                </a:solidFill>
                <a:highlight>
                  <a:srgbClr val="FFFFFF"/>
                </a:highlight>
                <a:ea typeface="Oswald"/>
                <a:cs typeface="Oswald"/>
              </a:rPr>
              <a:t>➢	Do no respond to spam emails or click on phishing links</a:t>
            </a:r>
          </a:p>
          <a:p>
            <a:pPr lvl="3" algn="just">
              <a:lnSpc>
                <a:spcPct val="115000"/>
              </a:lnSpc>
              <a:spcBef>
                <a:spcPts val="1000"/>
              </a:spcBef>
            </a:pPr>
            <a:r>
              <a:rPr lang="en-US" sz="1200" dirty="0">
                <a:solidFill>
                  <a:srgbClr val="000000"/>
                </a:solidFill>
                <a:highlight>
                  <a:srgbClr val="FFFFFF"/>
                </a:highlight>
                <a:ea typeface="Oswald"/>
                <a:cs typeface="Oswald"/>
              </a:rPr>
              <a:t>➢	Avoid downloading from unknown sources</a:t>
            </a:r>
          </a:p>
          <a:p>
            <a:pPr lvl="3" algn="just">
              <a:lnSpc>
                <a:spcPct val="115000"/>
              </a:lnSpc>
              <a:spcBef>
                <a:spcPts val="1000"/>
              </a:spcBef>
            </a:pPr>
            <a:r>
              <a:rPr lang="en-US" sz="1200" dirty="0">
                <a:solidFill>
                  <a:srgbClr val="000000"/>
                </a:solidFill>
                <a:highlight>
                  <a:srgbClr val="FFFFFF"/>
                </a:highlight>
                <a:ea typeface="Oswald"/>
                <a:cs typeface="Oswald"/>
              </a:rPr>
              <a:t>➢	Keep antivirus Up to date.</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14.png">
            <a:extLst>
              <a:ext uri="{FF2B5EF4-FFF2-40B4-BE49-F238E27FC236}">
                <a16:creationId xmlns:a16="http://schemas.microsoft.com/office/drawing/2014/main" id="{30D8A6C7-928C-4B0C-A130-BD52CF1C22E8}"/>
              </a:ext>
            </a:extLst>
          </p:cNvPr>
          <p:cNvPicPr/>
          <p:nvPr/>
        </p:nvPicPr>
        <p:blipFill>
          <a:blip r:embed="rId4"/>
          <a:srcRect/>
          <a:stretch>
            <a:fillRect/>
          </a:stretch>
        </p:blipFill>
        <p:spPr>
          <a:xfrm>
            <a:off x="464352" y="3227892"/>
            <a:ext cx="3389313" cy="2031048"/>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B7F386D1-2A8E-4B81-A55F-AD854DD34D0D}"/>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051267" y="173785"/>
            <a:ext cx="652763" cy="663571"/>
          </a:xfrm>
          <a:prstGeom prst="ellipse">
            <a:avLst/>
          </a:prstGeom>
        </p:spPr>
      </p:pic>
      <p:pic>
        <p:nvPicPr>
          <p:cNvPr id="21" name="Picture 20">
            <a:extLst>
              <a:ext uri="{FF2B5EF4-FFF2-40B4-BE49-F238E27FC236}">
                <a16:creationId xmlns:a16="http://schemas.microsoft.com/office/drawing/2014/main" id="{38515600-CBA5-4ABB-9F36-6DF911C101DD}"/>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1434791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3" y="1279836"/>
            <a:ext cx="4331168"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REPORTING AND PREVENTION OF SUCH INCIDENTS</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288609" y="2515056"/>
            <a:ext cx="7286639" cy="2907206"/>
          </a:xfrm>
          <a:prstGeom prst="rect">
            <a:avLst/>
          </a:prstGeom>
        </p:spPr>
        <p:txBody>
          <a:bodyPr wrap="square">
            <a:spAutoFit/>
          </a:bodyPr>
          <a:lstStyle/>
          <a:p>
            <a:pPr lvl="0" algn="just">
              <a:lnSpc>
                <a:spcPct val="115000"/>
              </a:lnSpc>
              <a:spcBef>
                <a:spcPts val="1000"/>
              </a:spcBef>
              <a:spcAft>
                <a:spcPts val="0"/>
              </a:spcAft>
            </a:pPr>
            <a:r>
              <a:rPr lang="en-US" sz="1600" dirty="0">
                <a:solidFill>
                  <a:srgbClr val="000000"/>
                </a:solidFill>
                <a:highlight>
                  <a:srgbClr val="FFFFFF"/>
                </a:highlight>
                <a:ea typeface="Oswald"/>
                <a:cs typeface="Oswald"/>
              </a:rPr>
              <a:t>With the exponentially growing rate of cyber crime, the Crime investigation team has been establishing many cyber cells in different parts of India, making it unchallenging and secure for the victims to file complaints with minimum hassle. These cyber crime cells look into the reporting and investigation of cyber crimes. Complaints can be made at any time to the cyber police or cyber crime cell of any jurisdiction, either offline or online. As per IT Act,2008, cyber crimes are covered under the purview of global jurisdiction which means that cyber crime complaints can be registered from any part of the country and with any crime cell irrespective of its place of commitment. Here we will be discussing the various methods of filing cyber complaints.</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14.png">
            <a:extLst>
              <a:ext uri="{FF2B5EF4-FFF2-40B4-BE49-F238E27FC236}">
                <a16:creationId xmlns:a16="http://schemas.microsoft.com/office/drawing/2014/main" id="{30D8A6C7-928C-4B0C-A130-BD52CF1C22E8}"/>
              </a:ext>
            </a:extLst>
          </p:cNvPr>
          <p:cNvPicPr/>
          <p:nvPr/>
        </p:nvPicPr>
        <p:blipFill>
          <a:blip r:embed="rId4"/>
          <a:srcRect/>
          <a:stretch>
            <a:fillRect/>
          </a:stretch>
        </p:blipFill>
        <p:spPr>
          <a:xfrm>
            <a:off x="464352" y="3227892"/>
            <a:ext cx="3389313" cy="2031048"/>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8D1E6C2D-8D7A-4301-9E30-796E5ACA5B25}"/>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0930919" y="114166"/>
            <a:ext cx="652763" cy="663571"/>
          </a:xfrm>
          <a:prstGeom prst="ellipse">
            <a:avLst/>
          </a:prstGeom>
        </p:spPr>
      </p:pic>
      <p:pic>
        <p:nvPicPr>
          <p:cNvPr id="21" name="Picture 20">
            <a:extLst>
              <a:ext uri="{FF2B5EF4-FFF2-40B4-BE49-F238E27FC236}">
                <a16:creationId xmlns:a16="http://schemas.microsoft.com/office/drawing/2014/main" id="{1A150E30-51C6-4523-9986-1A93E1E82BD4}"/>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2425172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3" y="1279836"/>
            <a:ext cx="4331168"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REPORTING AND PREVENTION OF SUCH INCIDENTS</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091010" y="2228490"/>
            <a:ext cx="7286639" cy="2867195"/>
          </a:xfrm>
          <a:prstGeom prst="rect">
            <a:avLst/>
          </a:prstGeom>
        </p:spPr>
        <p:txBody>
          <a:bodyPr wrap="square">
            <a:spAutoFit/>
          </a:bodyPr>
          <a:lstStyle/>
          <a:p>
            <a:pPr lvl="0" algn="just">
              <a:lnSpc>
                <a:spcPct val="115000"/>
              </a:lnSpc>
              <a:spcBef>
                <a:spcPts val="1000"/>
              </a:spcBef>
              <a:spcAft>
                <a:spcPts val="0"/>
              </a:spcAft>
            </a:pPr>
            <a:r>
              <a:rPr lang="en-US" sz="2400" b="1" dirty="0">
                <a:solidFill>
                  <a:srgbClr val="000000"/>
                </a:solidFill>
                <a:highlight>
                  <a:srgbClr val="FFFFFF"/>
                </a:highlight>
                <a:ea typeface="Oswald"/>
                <a:cs typeface="Oswald"/>
              </a:rPr>
              <a:t>1.Complaint in Cyber Cell</a:t>
            </a:r>
          </a:p>
          <a:p>
            <a:pPr lvl="0" algn="just">
              <a:lnSpc>
                <a:spcPct val="115000"/>
              </a:lnSpc>
              <a:spcBef>
                <a:spcPts val="1000"/>
              </a:spcBef>
              <a:spcAft>
                <a:spcPts val="0"/>
              </a:spcAft>
            </a:pPr>
            <a:r>
              <a:rPr lang="en-US" sz="1600" dirty="0">
                <a:solidFill>
                  <a:srgbClr val="000000"/>
                </a:solidFill>
                <a:highlight>
                  <a:srgbClr val="FFFFFF"/>
                </a:highlight>
                <a:ea typeface="Oswald"/>
                <a:cs typeface="Oswald"/>
              </a:rPr>
              <a:t>● Register a written complaint with the cyber crime cell of the city addressing the Head of the Cyber Crime cell of the city.</a:t>
            </a:r>
          </a:p>
          <a:p>
            <a:pPr lvl="0" algn="just">
              <a:lnSpc>
                <a:spcPct val="115000"/>
              </a:lnSpc>
              <a:spcBef>
                <a:spcPts val="1000"/>
              </a:spcBef>
              <a:spcAft>
                <a:spcPts val="0"/>
              </a:spcAft>
            </a:pPr>
            <a:r>
              <a:rPr lang="en-US" sz="1600" dirty="0">
                <a:solidFill>
                  <a:srgbClr val="000000"/>
                </a:solidFill>
                <a:highlight>
                  <a:srgbClr val="FFFFFF"/>
                </a:highlight>
                <a:ea typeface="Oswald"/>
                <a:cs typeface="Oswald"/>
              </a:rPr>
              <a:t>● Provide details like, your Name, address, contact details for further communication and following up. Additionally, certain documents may also be asked, which will depend upon the nature of crime.</a:t>
            </a:r>
          </a:p>
          <a:p>
            <a:pPr lvl="0" algn="just">
              <a:lnSpc>
                <a:spcPct val="115000"/>
              </a:lnSpc>
              <a:spcBef>
                <a:spcPts val="1000"/>
              </a:spcBef>
              <a:spcAft>
                <a:spcPts val="0"/>
              </a:spcAft>
            </a:pPr>
            <a:r>
              <a:rPr lang="en-US" sz="1600" dirty="0">
                <a:solidFill>
                  <a:srgbClr val="000000"/>
                </a:solidFill>
                <a:highlight>
                  <a:srgbClr val="FFFFFF"/>
                </a:highlight>
                <a:ea typeface="Oswald"/>
                <a:cs typeface="Oswald"/>
              </a:rPr>
              <a:t>● In case of Online Harassment. Legal counsel can also be approached to assist in reporting of crime.</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14.png">
            <a:extLst>
              <a:ext uri="{FF2B5EF4-FFF2-40B4-BE49-F238E27FC236}">
                <a16:creationId xmlns:a16="http://schemas.microsoft.com/office/drawing/2014/main" id="{30D8A6C7-928C-4B0C-A130-BD52CF1C22E8}"/>
              </a:ext>
            </a:extLst>
          </p:cNvPr>
          <p:cNvPicPr/>
          <p:nvPr/>
        </p:nvPicPr>
        <p:blipFill>
          <a:blip r:embed="rId4"/>
          <a:srcRect/>
          <a:stretch>
            <a:fillRect/>
          </a:stretch>
        </p:blipFill>
        <p:spPr>
          <a:xfrm>
            <a:off x="464352" y="3227892"/>
            <a:ext cx="3389313" cy="2031048"/>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8998EB65-4A71-44EB-AB86-D804E25CA2BC}"/>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0894624" y="140246"/>
            <a:ext cx="652763" cy="663571"/>
          </a:xfrm>
          <a:prstGeom prst="ellipse">
            <a:avLst/>
          </a:prstGeom>
        </p:spPr>
      </p:pic>
      <p:pic>
        <p:nvPicPr>
          <p:cNvPr id="21" name="Picture 20">
            <a:extLst>
              <a:ext uri="{FF2B5EF4-FFF2-40B4-BE49-F238E27FC236}">
                <a16:creationId xmlns:a16="http://schemas.microsoft.com/office/drawing/2014/main" id="{F85502AE-4629-4F9C-BE88-A04F0F07FFC7}"/>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2240902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3" y="1279836"/>
            <a:ext cx="4331168"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REPORTING AND PREVENTION OF SUCH INCIDENTS</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091010" y="2201571"/>
            <a:ext cx="7286639" cy="3174972"/>
          </a:xfrm>
          <a:prstGeom prst="rect">
            <a:avLst/>
          </a:prstGeom>
        </p:spPr>
        <p:txBody>
          <a:bodyPr wrap="square">
            <a:spAutoFit/>
          </a:bodyPr>
          <a:lstStyle/>
          <a:p>
            <a:pPr lvl="0" algn="just">
              <a:lnSpc>
                <a:spcPct val="115000"/>
              </a:lnSpc>
              <a:spcBef>
                <a:spcPts val="1000"/>
              </a:spcBef>
              <a:spcAft>
                <a:spcPts val="0"/>
              </a:spcAft>
            </a:pPr>
            <a:r>
              <a:rPr lang="en-US" sz="2400" b="1" dirty="0">
                <a:solidFill>
                  <a:srgbClr val="000000"/>
                </a:solidFill>
                <a:highlight>
                  <a:srgbClr val="FFFFFF"/>
                </a:highlight>
                <a:ea typeface="Oswald"/>
                <a:cs typeface="Oswald"/>
              </a:rPr>
              <a:t>2. Complaint in the form of FIR</a:t>
            </a:r>
          </a:p>
          <a:p>
            <a:pPr lvl="0" algn="just">
              <a:lnSpc>
                <a:spcPct val="115000"/>
              </a:lnSpc>
              <a:spcBef>
                <a:spcPts val="1000"/>
              </a:spcBef>
              <a:spcAft>
                <a:spcPts val="0"/>
              </a:spcAft>
            </a:pPr>
            <a:r>
              <a:rPr lang="en-US" dirty="0">
                <a:solidFill>
                  <a:srgbClr val="000000"/>
                </a:solidFill>
                <a:highlight>
                  <a:srgbClr val="FFFFFF"/>
                </a:highlight>
                <a:ea typeface="Oswald"/>
                <a:cs typeface="Oswald"/>
              </a:rPr>
              <a:t>If one does not have access to any of the cyber cells in India, they can file a First Information Report (FIR) at the local police station. Many cyber offences also come under the provision of IPC and most of these crimes are classified as cognizable offences. As per Section 154 of Code of criminal procedure, it is mandatory for every police officer to register a complaint irrespective of jurisdiction in which crime was committed. He must later forward it to the police station under whose jurisdiction the crime was committed.</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14.png">
            <a:extLst>
              <a:ext uri="{FF2B5EF4-FFF2-40B4-BE49-F238E27FC236}">
                <a16:creationId xmlns:a16="http://schemas.microsoft.com/office/drawing/2014/main" id="{30D8A6C7-928C-4B0C-A130-BD52CF1C22E8}"/>
              </a:ext>
            </a:extLst>
          </p:cNvPr>
          <p:cNvPicPr/>
          <p:nvPr/>
        </p:nvPicPr>
        <p:blipFill>
          <a:blip r:embed="rId4"/>
          <a:srcRect/>
          <a:stretch>
            <a:fillRect/>
          </a:stretch>
        </p:blipFill>
        <p:spPr>
          <a:xfrm>
            <a:off x="464352" y="3227892"/>
            <a:ext cx="3389313" cy="2031048"/>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E6974E66-B663-483E-8C07-251053F81A23}"/>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0894624" y="154419"/>
            <a:ext cx="652763" cy="663571"/>
          </a:xfrm>
          <a:prstGeom prst="ellipse">
            <a:avLst/>
          </a:prstGeom>
        </p:spPr>
      </p:pic>
      <p:pic>
        <p:nvPicPr>
          <p:cNvPr id="21" name="Picture 20">
            <a:extLst>
              <a:ext uri="{FF2B5EF4-FFF2-40B4-BE49-F238E27FC236}">
                <a16:creationId xmlns:a16="http://schemas.microsoft.com/office/drawing/2014/main" id="{D4D24C2B-29CD-4E77-A848-FF266659D355}"/>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1249283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3" y="1279836"/>
            <a:ext cx="4331168"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REPORTING AND PREVENTION OF SUCH INCIDENTS</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334329" y="2228436"/>
            <a:ext cx="7286639" cy="3168368"/>
          </a:xfrm>
          <a:prstGeom prst="rect">
            <a:avLst/>
          </a:prstGeom>
        </p:spPr>
        <p:txBody>
          <a:bodyPr wrap="square">
            <a:spAutoFit/>
          </a:bodyPr>
          <a:lstStyle/>
          <a:p>
            <a:pPr lvl="0" algn="just">
              <a:lnSpc>
                <a:spcPct val="115000"/>
              </a:lnSpc>
              <a:spcBef>
                <a:spcPts val="1000"/>
              </a:spcBef>
              <a:spcAft>
                <a:spcPts val="0"/>
              </a:spcAft>
            </a:pPr>
            <a:r>
              <a:rPr lang="en-US" b="1" dirty="0">
                <a:solidFill>
                  <a:srgbClr val="000000"/>
                </a:solidFill>
                <a:highlight>
                  <a:srgbClr val="FFFFFF"/>
                </a:highlight>
                <a:ea typeface="Oswald"/>
                <a:cs typeface="Oswald"/>
              </a:rPr>
              <a:t>3. </a:t>
            </a:r>
            <a:r>
              <a:rPr lang="en-US" sz="2000" b="1" dirty="0">
                <a:solidFill>
                  <a:srgbClr val="000000"/>
                </a:solidFill>
                <a:highlight>
                  <a:srgbClr val="FFFFFF"/>
                </a:highlight>
                <a:ea typeface="Oswald"/>
                <a:cs typeface="Oswald"/>
              </a:rPr>
              <a:t>Registering and Online Cyber Crime Complaint</a:t>
            </a:r>
          </a:p>
          <a:p>
            <a:pPr lvl="0" algn="just">
              <a:lnSpc>
                <a:spcPct val="115000"/>
              </a:lnSpc>
              <a:spcBef>
                <a:spcPts val="1000"/>
              </a:spcBef>
              <a:spcAft>
                <a:spcPts val="0"/>
              </a:spcAft>
            </a:pPr>
            <a:r>
              <a:rPr lang="en-US" dirty="0">
                <a:solidFill>
                  <a:srgbClr val="000000"/>
                </a:solidFill>
                <a:highlight>
                  <a:srgbClr val="FFFFFF"/>
                </a:highlight>
                <a:ea typeface="Oswald"/>
                <a:cs typeface="Oswald"/>
              </a:rPr>
              <a:t>The Cyber Crime Cell of Delhi Police and Indore have already launched an online portal for educating the masses on cyber crimes and also accepting online cyber crime complaints. Following are the links to file a cyber crime complaint in India through an online portal:</a:t>
            </a:r>
          </a:p>
          <a:p>
            <a:pPr lvl="1" algn="just">
              <a:lnSpc>
                <a:spcPct val="115000"/>
              </a:lnSpc>
              <a:spcBef>
                <a:spcPts val="1000"/>
              </a:spcBef>
            </a:pPr>
            <a:r>
              <a:rPr lang="en-US" dirty="0">
                <a:solidFill>
                  <a:srgbClr val="000000"/>
                </a:solidFill>
                <a:highlight>
                  <a:srgbClr val="FFFFFF"/>
                </a:highlight>
                <a:ea typeface="Oswald"/>
                <a:cs typeface="Oswald"/>
              </a:rPr>
              <a:t>●https://cybercrime.gov.in/Accept.aspx</a:t>
            </a:r>
          </a:p>
          <a:p>
            <a:pPr lvl="1" algn="just">
              <a:lnSpc>
                <a:spcPct val="115000"/>
              </a:lnSpc>
              <a:spcBef>
                <a:spcPts val="1000"/>
              </a:spcBef>
            </a:pPr>
            <a:r>
              <a:rPr lang="en-US" dirty="0">
                <a:solidFill>
                  <a:srgbClr val="000000"/>
                </a:solidFill>
                <a:highlight>
                  <a:srgbClr val="FFFFFF"/>
                </a:highlight>
                <a:ea typeface="Oswald"/>
                <a:cs typeface="Oswald"/>
              </a:rPr>
              <a:t>●http://www.cybercelldelhi.in/</a:t>
            </a:r>
          </a:p>
          <a:p>
            <a:pPr lvl="1" algn="just">
              <a:lnSpc>
                <a:spcPct val="115000"/>
              </a:lnSpc>
              <a:spcBef>
                <a:spcPts val="1000"/>
              </a:spcBef>
            </a:pPr>
            <a:r>
              <a:rPr lang="en-US" dirty="0">
                <a:solidFill>
                  <a:srgbClr val="000000"/>
                </a:solidFill>
                <a:highlight>
                  <a:srgbClr val="FFFFFF"/>
                </a:highlight>
                <a:ea typeface="Oswald"/>
                <a:cs typeface="Oswald"/>
              </a:rPr>
              <a:t>●http://www.indorepolice.org/cyber-crime.php</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14.png">
            <a:extLst>
              <a:ext uri="{FF2B5EF4-FFF2-40B4-BE49-F238E27FC236}">
                <a16:creationId xmlns:a16="http://schemas.microsoft.com/office/drawing/2014/main" id="{30D8A6C7-928C-4B0C-A130-BD52CF1C22E8}"/>
              </a:ext>
            </a:extLst>
          </p:cNvPr>
          <p:cNvPicPr/>
          <p:nvPr/>
        </p:nvPicPr>
        <p:blipFill>
          <a:blip r:embed="rId4"/>
          <a:srcRect/>
          <a:stretch>
            <a:fillRect/>
          </a:stretch>
        </p:blipFill>
        <p:spPr>
          <a:xfrm>
            <a:off x="464352" y="3227892"/>
            <a:ext cx="3389313" cy="2031048"/>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49F2FFEA-CFC0-448A-A96A-46909448DB9C}"/>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051267" y="114166"/>
            <a:ext cx="652763" cy="663571"/>
          </a:xfrm>
          <a:prstGeom prst="ellipse">
            <a:avLst/>
          </a:prstGeom>
        </p:spPr>
      </p:pic>
      <p:pic>
        <p:nvPicPr>
          <p:cNvPr id="21" name="Picture 20">
            <a:extLst>
              <a:ext uri="{FF2B5EF4-FFF2-40B4-BE49-F238E27FC236}">
                <a16:creationId xmlns:a16="http://schemas.microsoft.com/office/drawing/2014/main" id="{64D07ABC-5068-4174-8B95-B0ABA8C6FCF8}"/>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4139754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3" y="1279836"/>
            <a:ext cx="4331168"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REPORTING AND PREVENTION OF SUCH INCIDENTS</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441009" y="2645705"/>
            <a:ext cx="7286639" cy="2276777"/>
          </a:xfrm>
          <a:prstGeom prst="rect">
            <a:avLst/>
          </a:prstGeom>
        </p:spPr>
        <p:txBody>
          <a:bodyPr wrap="square">
            <a:spAutoFit/>
          </a:bodyPr>
          <a:lstStyle/>
          <a:p>
            <a:pPr lvl="0" algn="just">
              <a:lnSpc>
                <a:spcPct val="115000"/>
              </a:lnSpc>
              <a:spcBef>
                <a:spcPts val="1000"/>
              </a:spcBef>
              <a:spcAft>
                <a:spcPts val="0"/>
              </a:spcAft>
            </a:pPr>
            <a:r>
              <a:rPr lang="en-US" sz="2000" b="1" dirty="0">
                <a:solidFill>
                  <a:srgbClr val="000000"/>
                </a:solidFill>
                <a:highlight>
                  <a:srgbClr val="FFFFFF"/>
                </a:highlight>
                <a:ea typeface="Oswald"/>
                <a:cs typeface="Oswald"/>
              </a:rPr>
              <a:t>4. </a:t>
            </a:r>
            <a:r>
              <a:rPr lang="en-US" sz="2000" b="1" dirty="0" err="1">
                <a:solidFill>
                  <a:srgbClr val="000000"/>
                </a:solidFill>
                <a:highlight>
                  <a:srgbClr val="FFFFFF"/>
                </a:highlight>
                <a:ea typeface="Oswald"/>
                <a:cs typeface="Oswald"/>
              </a:rPr>
              <a:t>Ncpcr</a:t>
            </a:r>
            <a:r>
              <a:rPr lang="en-US" sz="2000" b="1" dirty="0">
                <a:solidFill>
                  <a:srgbClr val="000000"/>
                </a:solidFill>
                <a:highlight>
                  <a:srgbClr val="FFFFFF"/>
                </a:highlight>
                <a:ea typeface="Oswald"/>
                <a:cs typeface="Oswald"/>
              </a:rPr>
              <a:t> (National Commission for Protection of Child Rights)</a:t>
            </a:r>
          </a:p>
          <a:p>
            <a:pPr lvl="0" algn="just">
              <a:lnSpc>
                <a:spcPct val="115000"/>
              </a:lnSpc>
              <a:spcBef>
                <a:spcPts val="1000"/>
              </a:spcBef>
              <a:spcAft>
                <a:spcPts val="0"/>
              </a:spcAft>
            </a:pPr>
            <a:r>
              <a:rPr lang="en-US" dirty="0">
                <a:solidFill>
                  <a:srgbClr val="000000"/>
                </a:solidFill>
                <a:highlight>
                  <a:srgbClr val="FFFFFF"/>
                </a:highlight>
                <a:ea typeface="Oswald"/>
                <a:cs typeface="Oswald"/>
              </a:rPr>
              <a:t>https://www.ncpcr.gov.in</a:t>
            </a:r>
          </a:p>
          <a:p>
            <a:pPr lvl="0" algn="just">
              <a:lnSpc>
                <a:spcPct val="115000"/>
              </a:lnSpc>
              <a:spcBef>
                <a:spcPts val="1000"/>
              </a:spcBef>
              <a:spcAft>
                <a:spcPts val="0"/>
              </a:spcAft>
            </a:pPr>
            <a:r>
              <a:rPr lang="en-US" dirty="0">
                <a:solidFill>
                  <a:srgbClr val="000000"/>
                </a:solidFill>
                <a:highlight>
                  <a:srgbClr val="FFFFFF"/>
                </a:highlight>
                <a:ea typeface="Oswald"/>
                <a:cs typeface="Oswald"/>
              </a:rPr>
              <a:t>Log into the POCSO E-box .The National Commission for the Protection of Child Rights (NCPCR) set up this online portal to receive complaints regarding sexual abuse and related offences. A child or an adult on his or her behalf can locate the POCSO e-box at the NCPCR site. </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14.png">
            <a:extLst>
              <a:ext uri="{FF2B5EF4-FFF2-40B4-BE49-F238E27FC236}">
                <a16:creationId xmlns:a16="http://schemas.microsoft.com/office/drawing/2014/main" id="{30D8A6C7-928C-4B0C-A130-BD52CF1C22E8}"/>
              </a:ext>
            </a:extLst>
          </p:cNvPr>
          <p:cNvPicPr/>
          <p:nvPr/>
        </p:nvPicPr>
        <p:blipFill>
          <a:blip r:embed="rId4"/>
          <a:srcRect/>
          <a:stretch>
            <a:fillRect/>
          </a:stretch>
        </p:blipFill>
        <p:spPr>
          <a:xfrm>
            <a:off x="464352" y="3227892"/>
            <a:ext cx="3389313" cy="2031048"/>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9F9B875F-229C-4111-AD56-AE671E635DE5}"/>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1051267" y="114166"/>
            <a:ext cx="652763" cy="663571"/>
          </a:xfrm>
          <a:prstGeom prst="ellipse">
            <a:avLst/>
          </a:prstGeom>
        </p:spPr>
      </p:pic>
      <p:pic>
        <p:nvPicPr>
          <p:cNvPr id="21" name="Picture 20">
            <a:extLst>
              <a:ext uri="{FF2B5EF4-FFF2-40B4-BE49-F238E27FC236}">
                <a16:creationId xmlns:a16="http://schemas.microsoft.com/office/drawing/2014/main" id="{04B378D1-0B10-4870-84D3-E82E58A1C662}"/>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3427760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464353" y="1279836"/>
            <a:ext cx="4331168" cy="830997"/>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REPORTING AND PREVENTION OF SUCH INCIDENTS</a:t>
            </a:r>
            <a:endParaRPr lang="tr-TR" sz="2400" b="1" dirty="0">
              <a:solidFill>
                <a:schemeClr val="bg2">
                  <a:lumMod val="25000"/>
                </a:schemeClr>
              </a:solidFill>
              <a:latin typeface="Montserrat SemiBold" panose="00000700000000000000" pitchFamily="50" charset="0"/>
            </a:endParaRPr>
          </a:p>
        </p:txBody>
      </p:sp>
      <p:sp>
        <p:nvSpPr>
          <p:cNvPr id="20" name="Rectangle 19">
            <a:extLst>
              <a:ext uri="{FF2B5EF4-FFF2-40B4-BE49-F238E27FC236}">
                <a16:creationId xmlns:a16="http://schemas.microsoft.com/office/drawing/2014/main" id="{3865C127-7875-D647-B437-4D56C65F8B1F}"/>
              </a:ext>
            </a:extLst>
          </p:cNvPr>
          <p:cNvSpPr/>
          <p:nvPr/>
        </p:nvSpPr>
        <p:spPr>
          <a:xfrm>
            <a:off x="4441009" y="2645705"/>
            <a:ext cx="7286639" cy="1829988"/>
          </a:xfrm>
          <a:prstGeom prst="rect">
            <a:avLst/>
          </a:prstGeom>
        </p:spPr>
        <p:txBody>
          <a:bodyPr wrap="square">
            <a:spAutoFit/>
          </a:bodyPr>
          <a:lstStyle/>
          <a:p>
            <a:pPr lvl="0" algn="just">
              <a:lnSpc>
                <a:spcPct val="115000"/>
              </a:lnSpc>
              <a:spcBef>
                <a:spcPts val="1000"/>
              </a:spcBef>
              <a:spcAft>
                <a:spcPts val="0"/>
              </a:spcAft>
            </a:pPr>
            <a:r>
              <a:rPr lang="en-US" sz="2000" b="1" dirty="0">
                <a:solidFill>
                  <a:srgbClr val="000000"/>
                </a:solidFill>
                <a:highlight>
                  <a:srgbClr val="FFFFFF"/>
                </a:highlight>
                <a:ea typeface="Oswald"/>
                <a:cs typeface="Oswald"/>
              </a:rPr>
              <a:t>5. Childline 1098</a:t>
            </a:r>
          </a:p>
          <a:p>
            <a:pPr lvl="0" algn="just">
              <a:lnSpc>
                <a:spcPct val="115000"/>
              </a:lnSpc>
              <a:spcBef>
                <a:spcPts val="1000"/>
              </a:spcBef>
              <a:spcAft>
                <a:spcPts val="0"/>
              </a:spcAft>
            </a:pPr>
            <a:r>
              <a:rPr lang="en-US" dirty="0">
                <a:solidFill>
                  <a:srgbClr val="000000"/>
                </a:solidFill>
                <a:highlight>
                  <a:srgbClr val="FFFFFF"/>
                </a:highlight>
                <a:ea typeface="Oswald"/>
                <a:cs typeface="Oswald"/>
              </a:rPr>
              <a:t>CHILDLINE 1098 is India’s first 24-hour, free, emergency phone service for children in need of aid and assistance. A child or any adult on his or her behalf can dial 1098, the toll free number to seek help for emergency needs and to avail of long-term care and rehabilitation services.</a:t>
            </a: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image14.png">
            <a:extLst>
              <a:ext uri="{FF2B5EF4-FFF2-40B4-BE49-F238E27FC236}">
                <a16:creationId xmlns:a16="http://schemas.microsoft.com/office/drawing/2014/main" id="{30D8A6C7-928C-4B0C-A130-BD52CF1C22E8}"/>
              </a:ext>
            </a:extLst>
          </p:cNvPr>
          <p:cNvPicPr/>
          <p:nvPr/>
        </p:nvPicPr>
        <p:blipFill>
          <a:blip r:embed="rId4"/>
          <a:srcRect/>
          <a:stretch>
            <a:fillRect/>
          </a:stretch>
        </p:blipFill>
        <p:spPr>
          <a:xfrm>
            <a:off x="464352" y="3227892"/>
            <a:ext cx="3389313" cy="2031048"/>
          </a:xfrm>
          <a:prstGeom prst="rect">
            <a:avLst/>
          </a:prstGeom>
          <a:ln/>
        </p:spPr>
      </p:pic>
      <p:pic>
        <p:nvPicPr>
          <p:cNvPr id="13" name="Picture 12" descr="A picture containing device&#10;&#10;Description automatically generated">
            <a:extLst>
              <a:ext uri="{FF2B5EF4-FFF2-40B4-BE49-F238E27FC236}">
                <a16:creationId xmlns:a16="http://schemas.microsoft.com/office/drawing/2014/main" id="{2EA1886B-DDCF-4849-A6AD-41D20B4848C5}"/>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10894624" y="164186"/>
            <a:ext cx="652763" cy="663571"/>
          </a:xfrm>
          <a:prstGeom prst="ellipse">
            <a:avLst/>
          </a:prstGeom>
        </p:spPr>
      </p:pic>
      <p:pic>
        <p:nvPicPr>
          <p:cNvPr id="21" name="Picture 20">
            <a:extLst>
              <a:ext uri="{FF2B5EF4-FFF2-40B4-BE49-F238E27FC236}">
                <a16:creationId xmlns:a16="http://schemas.microsoft.com/office/drawing/2014/main" id="{455A6022-DB8D-443E-AF95-8250BFD01103}"/>
              </a:ext>
            </a:extLst>
          </p:cNvPr>
          <p:cNvPicPr>
            <a:picLocks noChangeAspect="1"/>
          </p:cNvPicPr>
          <p:nvPr/>
        </p:nvPicPr>
        <p:blipFill>
          <a:blip r:embed="rId6"/>
          <a:stretch>
            <a:fillRect/>
          </a:stretch>
        </p:blipFill>
        <p:spPr>
          <a:xfrm>
            <a:off x="8709486" y="6190725"/>
            <a:ext cx="3482514" cy="586868"/>
          </a:xfrm>
          <a:prstGeom prst="rect">
            <a:avLst/>
          </a:prstGeom>
        </p:spPr>
      </p:pic>
    </p:spTree>
    <p:extLst>
      <p:ext uri="{BB962C8B-B14F-4D97-AF65-F5344CB8AC3E}">
        <p14:creationId xmlns:p14="http://schemas.microsoft.com/office/powerpoint/2010/main" val="2443054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6311449" cy="461665"/>
          </a:xfrm>
          <a:prstGeom prst="rect">
            <a:avLst/>
          </a:prstGeom>
        </p:spPr>
        <p:txBody>
          <a:bodyPr wrap="square">
            <a:spAutoFit/>
          </a:bodyPr>
          <a:lstStyle/>
          <a:p>
            <a:r>
              <a:rPr lang="en-US" sz="2400" b="1" dirty="0">
                <a:solidFill>
                  <a:schemeClr val="bg2">
                    <a:lumMod val="25000"/>
                  </a:schemeClr>
                </a:solidFill>
              </a:rPr>
              <a:t>Online Games - Empty accounts</a:t>
            </a:r>
            <a:endParaRPr lang="tr-TR" sz="2400" b="1" dirty="0">
              <a:solidFill>
                <a:schemeClr val="bg2">
                  <a:lumMod val="25000"/>
                </a:schemeClr>
              </a:solidFill>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138635"/>
            <a:ext cx="652763" cy="663571"/>
          </a:xfrm>
          <a:prstGeom prst="ellipse">
            <a:avLst/>
          </a:prstGeom>
        </p:spPr>
      </p:pic>
      <p:pic>
        <p:nvPicPr>
          <p:cNvPr id="21" name="Picture 20">
            <a:extLst>
              <a:ext uri="{FF2B5EF4-FFF2-40B4-BE49-F238E27FC236}">
                <a16:creationId xmlns:a16="http://schemas.microsoft.com/office/drawing/2014/main" id="{296FA2B9-75B5-444E-90CA-072234B27AC7}"/>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345FED25-DA76-49D5-B1F1-55BD0EA19103}"/>
              </a:ext>
            </a:extLst>
          </p:cNvPr>
          <p:cNvSpPr txBox="1"/>
          <p:nvPr/>
        </p:nvSpPr>
        <p:spPr>
          <a:xfrm>
            <a:off x="904875" y="1990725"/>
            <a:ext cx="5553075" cy="4247317"/>
          </a:xfrm>
          <a:prstGeom prst="rect">
            <a:avLst/>
          </a:prstGeom>
          <a:noFill/>
        </p:spPr>
        <p:txBody>
          <a:bodyPr wrap="square" rtlCol="0">
            <a:spAutoFit/>
          </a:bodyPr>
          <a:lstStyle/>
          <a:p>
            <a:endParaRPr lang="en-US" dirty="0">
              <a:latin typeface="MuseoSans"/>
            </a:endParaRPr>
          </a:p>
          <a:p>
            <a:pPr marL="342900" indent="-342900">
              <a:buAutoNum type="arabicPeriod"/>
            </a:pPr>
            <a:endParaRPr lang="en-US" dirty="0">
              <a:latin typeface="MuseoSans"/>
            </a:endParaRPr>
          </a:p>
          <a:p>
            <a:r>
              <a:rPr lang="en-US" b="1" dirty="0">
                <a:latin typeface="MuseoSans"/>
              </a:rPr>
              <a:t>Hidden Fees </a:t>
            </a:r>
            <a:r>
              <a:rPr lang="en-US" dirty="0">
                <a:latin typeface="MuseoSans"/>
              </a:rPr>
              <a:t>:-  </a:t>
            </a:r>
            <a:r>
              <a:rPr lang="en-US" b="0" i="0" dirty="0">
                <a:effectLst/>
                <a:latin typeface="MuseoSans"/>
              </a:rPr>
              <a:t>Never give out your card number for any freemium games. </a:t>
            </a:r>
          </a:p>
          <a:p>
            <a:endParaRPr lang="en-US" dirty="0">
              <a:latin typeface="MuseoSans"/>
            </a:endParaRPr>
          </a:p>
          <a:p>
            <a:r>
              <a:rPr lang="en-US" b="0" i="0" dirty="0">
                <a:effectLst/>
                <a:latin typeface="MuseoSans"/>
              </a:rPr>
              <a:t> It's a good idea to regularly check your credit card bills to make sure you're not being charged for purchases you didn't approve.</a:t>
            </a:r>
          </a:p>
          <a:p>
            <a:endParaRPr lang="en-US" dirty="0">
              <a:latin typeface="MuseoSans"/>
            </a:endParaRPr>
          </a:p>
          <a:p>
            <a:r>
              <a:rPr lang="en-US" b="0" i="0" dirty="0">
                <a:effectLst/>
                <a:latin typeface="MuseoSans"/>
              </a:rPr>
              <a:t>If your child is playing more traditional subscription-based games, or games that run through services like Apple or Google Play, activate the purchase password feature these providers offer in their account settings menu.</a:t>
            </a:r>
          </a:p>
          <a:p>
            <a:endParaRPr lang="en-IN" dirty="0"/>
          </a:p>
        </p:txBody>
      </p:sp>
      <p:pic>
        <p:nvPicPr>
          <p:cNvPr id="4098" name="Picture 2" descr="Brown Wooden Door With Glass">
            <a:extLst>
              <a:ext uri="{FF2B5EF4-FFF2-40B4-BE49-F238E27FC236}">
                <a16:creationId xmlns:a16="http://schemas.microsoft.com/office/drawing/2014/main" id="{4ED362AB-2DF0-40D8-9997-D2220E2EF1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8377" y="1299615"/>
            <a:ext cx="3168748" cy="4753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673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rPr>
              <a:t>Online Games </a:t>
            </a:r>
            <a:endParaRPr lang="tr-TR" sz="2400" b="1" dirty="0">
              <a:solidFill>
                <a:schemeClr val="bg2">
                  <a:lumMod val="25000"/>
                </a:schemeClr>
              </a:solidFill>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138635"/>
            <a:ext cx="652763" cy="663571"/>
          </a:xfrm>
          <a:prstGeom prst="ellipse">
            <a:avLst/>
          </a:prstGeom>
        </p:spPr>
      </p:pic>
      <p:pic>
        <p:nvPicPr>
          <p:cNvPr id="21" name="Picture 20">
            <a:extLst>
              <a:ext uri="{FF2B5EF4-FFF2-40B4-BE49-F238E27FC236}">
                <a16:creationId xmlns:a16="http://schemas.microsoft.com/office/drawing/2014/main" id="{296FA2B9-75B5-444E-90CA-072234B27AC7}"/>
              </a:ext>
            </a:extLst>
          </p:cNvPr>
          <p:cNvPicPr>
            <a:picLocks noChangeAspect="1"/>
          </p:cNvPicPr>
          <p:nvPr/>
        </p:nvPicPr>
        <p:blipFill>
          <a:blip r:embed="rId5"/>
          <a:stretch>
            <a:fillRect/>
          </a:stretch>
        </p:blipFill>
        <p:spPr>
          <a:xfrm>
            <a:off x="8709486" y="6190725"/>
            <a:ext cx="3482514" cy="586868"/>
          </a:xfrm>
          <a:prstGeom prst="rect">
            <a:avLst/>
          </a:prstGeom>
        </p:spPr>
      </p:pic>
      <p:sp>
        <p:nvSpPr>
          <p:cNvPr id="2" name="TextBox 1">
            <a:extLst>
              <a:ext uri="{FF2B5EF4-FFF2-40B4-BE49-F238E27FC236}">
                <a16:creationId xmlns:a16="http://schemas.microsoft.com/office/drawing/2014/main" id="{345FED25-DA76-49D5-B1F1-55BD0EA19103}"/>
              </a:ext>
            </a:extLst>
          </p:cNvPr>
          <p:cNvSpPr txBox="1"/>
          <p:nvPr/>
        </p:nvSpPr>
        <p:spPr>
          <a:xfrm>
            <a:off x="904875" y="2876550"/>
            <a:ext cx="6638925" cy="1754326"/>
          </a:xfrm>
          <a:prstGeom prst="rect">
            <a:avLst/>
          </a:prstGeom>
          <a:noFill/>
        </p:spPr>
        <p:txBody>
          <a:bodyPr wrap="square" rtlCol="0">
            <a:spAutoFit/>
          </a:bodyPr>
          <a:lstStyle/>
          <a:p>
            <a:r>
              <a:rPr lang="en-US" b="1" dirty="0"/>
              <a:t>Cyber Bullying </a:t>
            </a:r>
            <a:r>
              <a:rPr lang="en-US" dirty="0"/>
              <a:t>-  </a:t>
            </a:r>
            <a:r>
              <a:rPr lang="en-US" b="0" i="0" dirty="0">
                <a:effectLst/>
                <a:latin typeface="MuseoSans"/>
              </a:rPr>
              <a:t>Most games allow players to "block" chat and messages from other users, and in some cases, the bully's words or actions may be a violation of the game's terms of service. It's always a good idea to write down or take a screenshot of any offensive conversation and report it to game administrators.</a:t>
            </a:r>
          </a:p>
          <a:p>
            <a:endParaRPr lang="en-US" dirty="0">
              <a:latin typeface="MuseoSans"/>
            </a:endParaRPr>
          </a:p>
        </p:txBody>
      </p:sp>
      <p:pic>
        <p:nvPicPr>
          <p:cNvPr id="2050" name="Picture 2" descr="Man in Black Jacket Standing Beside Woman in Gray Jacket">
            <a:extLst>
              <a:ext uri="{FF2B5EF4-FFF2-40B4-BE49-F238E27FC236}">
                <a16:creationId xmlns:a16="http://schemas.microsoft.com/office/drawing/2014/main" id="{13D324AC-0BE3-47E1-BC7A-99B997B76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0001" y="1117306"/>
            <a:ext cx="3061999" cy="459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7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138635"/>
            <a:ext cx="652763" cy="663571"/>
          </a:xfrm>
          <a:prstGeom prst="ellipse">
            <a:avLst/>
          </a:prstGeom>
        </p:spPr>
      </p:pic>
      <p:pic>
        <p:nvPicPr>
          <p:cNvPr id="21" name="Picture 20">
            <a:extLst>
              <a:ext uri="{FF2B5EF4-FFF2-40B4-BE49-F238E27FC236}">
                <a16:creationId xmlns:a16="http://schemas.microsoft.com/office/drawing/2014/main" id="{296FA2B9-75B5-444E-90CA-072234B27AC7}"/>
              </a:ext>
            </a:extLst>
          </p:cNvPr>
          <p:cNvPicPr>
            <a:picLocks noChangeAspect="1"/>
          </p:cNvPicPr>
          <p:nvPr/>
        </p:nvPicPr>
        <p:blipFill>
          <a:blip r:embed="rId5"/>
          <a:stretch>
            <a:fillRect/>
          </a:stretch>
        </p:blipFill>
        <p:spPr>
          <a:xfrm>
            <a:off x="8709486" y="6190725"/>
            <a:ext cx="3482514" cy="586868"/>
          </a:xfrm>
          <a:prstGeom prst="rect">
            <a:avLst/>
          </a:prstGeom>
        </p:spPr>
      </p:pic>
      <p:pic>
        <p:nvPicPr>
          <p:cNvPr id="13" name="Picture 12">
            <a:extLst>
              <a:ext uri="{FF2B5EF4-FFF2-40B4-BE49-F238E27FC236}">
                <a16:creationId xmlns:a16="http://schemas.microsoft.com/office/drawing/2014/main" id="{4BD509E5-9DA5-4579-840C-F12A583FDB3F}"/>
              </a:ext>
            </a:extLst>
          </p:cNvPr>
          <p:cNvPicPr/>
          <p:nvPr/>
        </p:nvPicPr>
        <p:blipFill>
          <a:blip r:embed="rId6"/>
          <a:stretch>
            <a:fillRect/>
          </a:stretch>
        </p:blipFill>
        <p:spPr>
          <a:xfrm>
            <a:off x="2524125" y="1447527"/>
            <a:ext cx="5943600" cy="4638040"/>
          </a:xfrm>
          <a:prstGeom prst="rect">
            <a:avLst/>
          </a:prstGeom>
        </p:spPr>
      </p:pic>
    </p:spTree>
    <p:extLst>
      <p:ext uri="{BB962C8B-B14F-4D97-AF65-F5344CB8AC3E}">
        <p14:creationId xmlns:p14="http://schemas.microsoft.com/office/powerpoint/2010/main" val="3942156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138635"/>
            <a:ext cx="652763" cy="663571"/>
          </a:xfrm>
          <a:prstGeom prst="ellipse">
            <a:avLst/>
          </a:prstGeom>
        </p:spPr>
      </p:pic>
      <p:pic>
        <p:nvPicPr>
          <p:cNvPr id="21" name="Picture 20">
            <a:extLst>
              <a:ext uri="{FF2B5EF4-FFF2-40B4-BE49-F238E27FC236}">
                <a16:creationId xmlns:a16="http://schemas.microsoft.com/office/drawing/2014/main" id="{296FA2B9-75B5-444E-90CA-072234B27AC7}"/>
              </a:ext>
            </a:extLst>
          </p:cNvPr>
          <p:cNvPicPr>
            <a:picLocks noChangeAspect="1"/>
          </p:cNvPicPr>
          <p:nvPr/>
        </p:nvPicPr>
        <p:blipFill>
          <a:blip r:embed="rId5"/>
          <a:stretch>
            <a:fillRect/>
          </a:stretch>
        </p:blipFill>
        <p:spPr>
          <a:xfrm>
            <a:off x="8709486" y="6190725"/>
            <a:ext cx="3482514" cy="586868"/>
          </a:xfrm>
          <a:prstGeom prst="rect">
            <a:avLst/>
          </a:prstGeom>
        </p:spPr>
      </p:pic>
      <p:pic>
        <p:nvPicPr>
          <p:cNvPr id="12" name="Picture 11">
            <a:extLst>
              <a:ext uri="{FF2B5EF4-FFF2-40B4-BE49-F238E27FC236}">
                <a16:creationId xmlns:a16="http://schemas.microsoft.com/office/drawing/2014/main" id="{3E8DD7B3-5C2A-4691-A7E3-06A7F3B8A6E7}"/>
              </a:ext>
            </a:extLst>
          </p:cNvPr>
          <p:cNvPicPr/>
          <p:nvPr/>
        </p:nvPicPr>
        <p:blipFill>
          <a:blip r:embed="rId6"/>
          <a:stretch>
            <a:fillRect/>
          </a:stretch>
        </p:blipFill>
        <p:spPr>
          <a:xfrm>
            <a:off x="2893227" y="1583878"/>
            <a:ext cx="5238750" cy="4678491"/>
          </a:xfrm>
          <a:prstGeom prst="rect">
            <a:avLst/>
          </a:prstGeom>
        </p:spPr>
      </p:pic>
    </p:spTree>
    <p:extLst>
      <p:ext uri="{BB962C8B-B14F-4D97-AF65-F5344CB8AC3E}">
        <p14:creationId xmlns:p14="http://schemas.microsoft.com/office/powerpoint/2010/main" val="3415169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138635"/>
            <a:ext cx="652763" cy="663571"/>
          </a:xfrm>
          <a:prstGeom prst="ellipse">
            <a:avLst/>
          </a:prstGeom>
        </p:spPr>
      </p:pic>
      <p:pic>
        <p:nvPicPr>
          <p:cNvPr id="21" name="Picture 20">
            <a:extLst>
              <a:ext uri="{FF2B5EF4-FFF2-40B4-BE49-F238E27FC236}">
                <a16:creationId xmlns:a16="http://schemas.microsoft.com/office/drawing/2014/main" id="{296FA2B9-75B5-444E-90CA-072234B27AC7}"/>
              </a:ext>
            </a:extLst>
          </p:cNvPr>
          <p:cNvPicPr>
            <a:picLocks noChangeAspect="1"/>
          </p:cNvPicPr>
          <p:nvPr/>
        </p:nvPicPr>
        <p:blipFill>
          <a:blip r:embed="rId5"/>
          <a:stretch>
            <a:fillRect/>
          </a:stretch>
        </p:blipFill>
        <p:spPr>
          <a:xfrm>
            <a:off x="8709486" y="6190725"/>
            <a:ext cx="3482514" cy="586868"/>
          </a:xfrm>
          <a:prstGeom prst="rect">
            <a:avLst/>
          </a:prstGeom>
        </p:spPr>
      </p:pic>
      <p:pic>
        <p:nvPicPr>
          <p:cNvPr id="13" name="Picture 12">
            <a:extLst>
              <a:ext uri="{FF2B5EF4-FFF2-40B4-BE49-F238E27FC236}">
                <a16:creationId xmlns:a16="http://schemas.microsoft.com/office/drawing/2014/main" id="{B6A3AFAF-5512-496D-8FD7-C2EA57AF48D8}"/>
              </a:ext>
            </a:extLst>
          </p:cNvPr>
          <p:cNvPicPr/>
          <p:nvPr/>
        </p:nvPicPr>
        <p:blipFill>
          <a:blip r:embed="rId6"/>
          <a:stretch>
            <a:fillRect/>
          </a:stretch>
        </p:blipFill>
        <p:spPr>
          <a:xfrm>
            <a:off x="3096895" y="1538560"/>
            <a:ext cx="5731510" cy="4425950"/>
          </a:xfrm>
          <a:prstGeom prst="rect">
            <a:avLst/>
          </a:prstGeom>
        </p:spPr>
      </p:pic>
    </p:spTree>
    <p:extLst>
      <p:ext uri="{BB962C8B-B14F-4D97-AF65-F5344CB8AC3E}">
        <p14:creationId xmlns:p14="http://schemas.microsoft.com/office/powerpoint/2010/main" val="2077791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36606" y="153570"/>
            <a:ext cx="12155394" cy="6486035"/>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70326" y="1279836"/>
            <a:ext cx="5456883" cy="461665"/>
          </a:xfrm>
          <a:prstGeom prst="rect">
            <a:avLst/>
          </a:prstGeom>
        </p:spPr>
        <p:txBody>
          <a:bodyPr wrap="square">
            <a:spAutoFit/>
          </a:bodyPr>
          <a:lstStyle/>
          <a:p>
            <a:r>
              <a:rPr lang="en-US" sz="2400" b="1" dirty="0">
                <a:solidFill>
                  <a:schemeClr val="bg2">
                    <a:lumMod val="25000"/>
                  </a:schemeClr>
                </a:solidFill>
                <a:latin typeface="Montserrat SemiBold" panose="00000700000000000000" pitchFamily="50" charset="0"/>
              </a:rPr>
              <a:t>Laptop and Phone Cameras</a:t>
            </a:r>
            <a:endParaRPr lang="tr-TR" sz="2400" b="1" dirty="0">
              <a:solidFill>
                <a:schemeClr val="bg2">
                  <a:lumMod val="25000"/>
                </a:schemeClr>
              </a:solidFill>
              <a:latin typeface="Montserrat SemiBold" panose="00000700000000000000" pitchFamily="50" charset="0"/>
            </a:endParaRPr>
          </a:p>
        </p:txBody>
      </p:sp>
      <p:sp>
        <p:nvSpPr>
          <p:cNvPr id="7" name="Rectangle 6">
            <a:extLst>
              <a:ext uri="{FF2B5EF4-FFF2-40B4-BE49-F238E27FC236}">
                <a16:creationId xmlns:a16="http://schemas.microsoft.com/office/drawing/2014/main" id="{E6281E0E-C0D0-874B-84B1-E6BB0E365EEA}"/>
              </a:ext>
            </a:extLst>
          </p:cNvPr>
          <p:cNvSpPr/>
          <p:nvPr/>
        </p:nvSpPr>
        <p:spPr>
          <a:xfrm>
            <a:off x="10484189" y="258266"/>
            <a:ext cx="893460" cy="455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device&#10;&#10;Description automatically generated">
            <a:extLst>
              <a:ext uri="{FF2B5EF4-FFF2-40B4-BE49-F238E27FC236}">
                <a16:creationId xmlns:a16="http://schemas.microsoft.com/office/drawing/2014/main" id="{D01225AC-B7DD-486F-AEC4-EE4DFAB934E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11377649" y="52247"/>
            <a:ext cx="652763" cy="663571"/>
          </a:xfrm>
          <a:prstGeom prst="ellipse">
            <a:avLst/>
          </a:prstGeom>
        </p:spPr>
      </p:pic>
      <p:pic>
        <p:nvPicPr>
          <p:cNvPr id="21" name="Picture 20">
            <a:extLst>
              <a:ext uri="{FF2B5EF4-FFF2-40B4-BE49-F238E27FC236}">
                <a16:creationId xmlns:a16="http://schemas.microsoft.com/office/drawing/2014/main" id="{03C0B348-A08C-4596-802D-BD643309CBF6}"/>
              </a:ext>
            </a:extLst>
          </p:cNvPr>
          <p:cNvPicPr>
            <a:picLocks noChangeAspect="1"/>
          </p:cNvPicPr>
          <p:nvPr/>
        </p:nvPicPr>
        <p:blipFill>
          <a:blip r:embed="rId5"/>
          <a:stretch>
            <a:fillRect/>
          </a:stretch>
        </p:blipFill>
        <p:spPr>
          <a:xfrm>
            <a:off x="8709486" y="6190725"/>
            <a:ext cx="3482514" cy="586868"/>
          </a:xfrm>
          <a:prstGeom prst="rect">
            <a:avLst/>
          </a:prstGeom>
        </p:spPr>
      </p:pic>
      <p:pic>
        <p:nvPicPr>
          <p:cNvPr id="22" name="Picture 21">
            <a:extLst>
              <a:ext uri="{FF2B5EF4-FFF2-40B4-BE49-F238E27FC236}">
                <a16:creationId xmlns:a16="http://schemas.microsoft.com/office/drawing/2014/main" id="{C477F2FC-985A-4D27-A13C-9A8167D3E977}"/>
              </a:ext>
            </a:extLst>
          </p:cNvPr>
          <p:cNvPicPr>
            <a:picLocks noChangeAspect="1"/>
          </p:cNvPicPr>
          <p:nvPr/>
        </p:nvPicPr>
        <p:blipFill>
          <a:blip r:embed="rId6"/>
          <a:stretch>
            <a:fillRect/>
          </a:stretch>
        </p:blipFill>
        <p:spPr>
          <a:xfrm>
            <a:off x="595610" y="2209284"/>
            <a:ext cx="5131599" cy="3141030"/>
          </a:xfrm>
          <a:prstGeom prst="rect">
            <a:avLst/>
          </a:prstGeom>
        </p:spPr>
      </p:pic>
      <p:sp>
        <p:nvSpPr>
          <p:cNvPr id="24" name="TextBox 23">
            <a:extLst>
              <a:ext uri="{FF2B5EF4-FFF2-40B4-BE49-F238E27FC236}">
                <a16:creationId xmlns:a16="http://schemas.microsoft.com/office/drawing/2014/main" id="{9B76E550-C642-4B44-9E68-66FA0194BD67}"/>
              </a:ext>
            </a:extLst>
          </p:cNvPr>
          <p:cNvSpPr txBox="1"/>
          <p:nvPr/>
        </p:nvSpPr>
        <p:spPr>
          <a:xfrm>
            <a:off x="6464793" y="2851079"/>
            <a:ext cx="548670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IN" sz="3600" b="0" i="0" u="none" strike="noStrike" cap="none" spc="0" normalizeH="0" baseline="0" dirty="0">
                <a:ln>
                  <a:noFill/>
                </a:ln>
                <a:solidFill>
                  <a:srgbClr val="5E5E5E"/>
                </a:solidFill>
                <a:effectLst/>
                <a:uFillTx/>
                <a:latin typeface="Calibri" panose="020F0502020204030204" pitchFamily="34" charset="0"/>
                <a:cs typeface="Calibri" panose="020F0502020204030204" pitchFamily="34" charset="0"/>
                <a:sym typeface="Helvetica Neue"/>
              </a:rPr>
              <a:t>Camera and audio jack of MacBook covered with tape</a:t>
            </a:r>
          </a:p>
        </p:txBody>
      </p:sp>
    </p:spTree>
    <p:extLst>
      <p:ext uri="{BB962C8B-B14F-4D97-AF65-F5344CB8AC3E}">
        <p14:creationId xmlns:p14="http://schemas.microsoft.com/office/powerpoint/2010/main" val="3956247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2260</Words>
  <Application>Microsoft Office PowerPoint</Application>
  <PresentationFormat>Widescreen</PresentationFormat>
  <Paragraphs>203</Paragraphs>
  <Slides>38</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Absolute</vt:lpstr>
      <vt:lpstr>Arial</vt:lpstr>
      <vt:lpstr>Calibri</vt:lpstr>
      <vt:lpstr>Calibri Light</vt:lpstr>
      <vt:lpstr>Montserrat SemiBold</vt:lpstr>
      <vt:lpstr>MuseoSans</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APP STORE AND PLAY STORE: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Nanak Singh Khurana</dc:creator>
  <cp:lastModifiedBy>Vadlamudi, Sailaja</cp:lastModifiedBy>
  <cp:revision>31</cp:revision>
  <dcterms:created xsi:type="dcterms:W3CDTF">2021-06-30T12:25:57Z</dcterms:created>
  <dcterms:modified xsi:type="dcterms:W3CDTF">2021-12-30T16:16:48Z</dcterms:modified>
</cp:coreProperties>
</file>